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Lst>
  <p:sldSz cx="18288000" cy="10287000"/>
  <p:notesSz cx="6858000" cy="9144000"/>
  <p:embeddedFontLst>
    <p:embeddedFont>
      <p:font typeface="Codec Pro Bold" charset="1" panose="00000600000000000000"/>
      <p:regular r:id="rId32"/>
    </p:embeddedFont>
    <p:embeddedFont>
      <p:font typeface="Playfair Display" charset="1" panose="00000000000000000000"/>
      <p:regular r:id="rId33"/>
    </p:embeddedFont>
    <p:embeddedFont>
      <p:font typeface="Poppins" charset="1" panose="00000500000000000000"/>
      <p:regular r:id="rId3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jpeg" Type="http://schemas.openxmlformats.org/officeDocument/2006/relationships/image"/><Relationship Id="rId3" Target="../media/image8.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jpeg" Type="http://schemas.openxmlformats.org/officeDocument/2006/relationships/image"/><Relationship Id="rId3" Target="../media/image8.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jpeg" Type="http://schemas.openxmlformats.org/officeDocument/2006/relationships/image"/><Relationship Id="rId3" Target="../media/image8.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9.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2.png" Type="http://schemas.openxmlformats.org/officeDocument/2006/relationships/image"/><Relationship Id="rId3" Target="../media/image33.png" Type="http://schemas.openxmlformats.org/officeDocument/2006/relationships/image"/><Relationship Id="rId4" Target="../media/image34.png" Type="http://schemas.openxmlformats.org/officeDocument/2006/relationships/image"/><Relationship Id="rId5" Target="../media/image35.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 Id="rId5" Target="../media/image8.png" Type="http://schemas.openxmlformats.org/officeDocument/2006/relationships/image"/><Relationship Id="rId6" Target="../media/image9.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6.png" Type="http://schemas.openxmlformats.org/officeDocument/2006/relationships/image"/><Relationship Id="rId3" Target="../media/image37.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8.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9.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0.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1.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2.jpeg" Type="http://schemas.openxmlformats.org/officeDocument/2006/relationships/image"/><Relationship Id="rId3" Target="../media/image8.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3.jpeg" Type="http://schemas.openxmlformats.org/officeDocument/2006/relationships/image"/><Relationship Id="rId3" Target="../media/image44.png" Type="http://schemas.openxmlformats.org/officeDocument/2006/relationships/image"/><Relationship Id="rId4" Target="../media/image45.svg" Type="http://schemas.openxmlformats.org/officeDocument/2006/relationships/image"/><Relationship Id="rId5" Target="../media/image46.png" Type="http://schemas.openxmlformats.org/officeDocument/2006/relationships/image"/><Relationship Id="rId6" Target="../media/image47.svg" Type="http://schemas.openxmlformats.org/officeDocument/2006/relationships/image"/><Relationship Id="rId7" Target="../media/image48.png" Type="http://schemas.openxmlformats.org/officeDocument/2006/relationships/image"/><Relationship Id="rId8" Target="../media/image49.svg" Type="http://schemas.openxmlformats.org/officeDocument/2006/relationships/image"/><Relationship Id="rId9" Target="../media/image50.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jpeg" Type="http://schemas.openxmlformats.org/officeDocument/2006/relationships/image"/><Relationship Id="rId3" Target="../media/image11.png" Type="http://schemas.openxmlformats.org/officeDocument/2006/relationships/image"/><Relationship Id="rId4" Target="../media/image8.png" Type="http://schemas.openxmlformats.org/officeDocument/2006/relationships/image"/><Relationship Id="rId5" Target="../media/image12.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jpeg" Type="http://schemas.openxmlformats.org/officeDocument/2006/relationships/image"/><Relationship Id="rId3" Target="../media/image8.png" Type="http://schemas.openxmlformats.org/officeDocument/2006/relationships/image"/><Relationship Id="rId4" Target="../media/image14.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 Id="rId5" Target="../media/image8.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png" Type="http://schemas.openxmlformats.org/officeDocument/2006/relationships/image"/><Relationship Id="rId4" Target="../media/image17.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 Id="rId3" Target="../media/image8.png" Type="http://schemas.openxmlformats.org/officeDocument/2006/relationships/image"/><Relationship Id="rId4" Target="../media/image23.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333" r="0" b="-9333"/>
            </a:stretch>
          </a:blipFill>
        </p:spPr>
      </p:sp>
      <p:sp>
        <p:nvSpPr>
          <p:cNvPr name="Freeform 3" id="3"/>
          <p:cNvSpPr/>
          <p:nvPr/>
        </p:nvSpPr>
        <p:spPr>
          <a:xfrm flipH="true" flipV="true" rot="0">
            <a:off x="-4345752" y="-825227"/>
            <a:ext cx="11112227" cy="11112227"/>
          </a:xfrm>
          <a:custGeom>
            <a:avLst/>
            <a:gdLst/>
            <a:ahLst/>
            <a:cxnLst/>
            <a:rect r="r" b="b" t="t" l="l"/>
            <a:pathLst>
              <a:path h="11112227" w="11112227">
                <a:moveTo>
                  <a:pt x="11112226" y="11112227"/>
                </a:moveTo>
                <a:lnTo>
                  <a:pt x="0" y="11112227"/>
                </a:lnTo>
                <a:lnTo>
                  <a:pt x="0" y="0"/>
                </a:lnTo>
                <a:lnTo>
                  <a:pt x="11112226" y="0"/>
                </a:lnTo>
                <a:lnTo>
                  <a:pt x="11112226" y="11112227"/>
                </a:lnTo>
                <a:close/>
              </a:path>
            </a:pathLst>
          </a:custGeom>
          <a:blipFill>
            <a:blip r:embed="rId3">
              <a:alphaModFix amt="23000"/>
            </a:blip>
            <a:stretch>
              <a:fillRect l="0" t="0" r="0" b="0"/>
            </a:stretch>
          </a:blipFill>
        </p:spPr>
      </p:sp>
      <p:sp>
        <p:nvSpPr>
          <p:cNvPr name="TextBox 4" id="4"/>
          <p:cNvSpPr txBox="true"/>
          <p:nvPr/>
        </p:nvSpPr>
        <p:spPr>
          <a:xfrm rot="0">
            <a:off x="2107980" y="2035578"/>
            <a:ext cx="13722778" cy="4181791"/>
          </a:xfrm>
          <a:prstGeom prst="rect">
            <a:avLst/>
          </a:prstGeom>
        </p:spPr>
        <p:txBody>
          <a:bodyPr anchor="t" rtlCol="false" tIns="0" lIns="0" bIns="0" rIns="0">
            <a:spAutoFit/>
          </a:bodyPr>
          <a:lstStyle/>
          <a:p>
            <a:pPr algn="l">
              <a:lnSpc>
                <a:spcPts val="10341"/>
              </a:lnSpc>
            </a:pPr>
            <a:r>
              <a:rPr lang="en-US" sz="11120" b="true">
                <a:solidFill>
                  <a:srgbClr val="FFFFFF"/>
                </a:solidFill>
                <a:latin typeface="Codec Pro Bold"/>
                <a:ea typeface="Codec Pro Bold"/>
                <a:cs typeface="Codec Pro Bold"/>
                <a:sym typeface="Codec Pro Bold"/>
              </a:rPr>
              <a:t>SPOTIFY MUSIC DATASET ANALYSIS &amp; PREDICTION</a:t>
            </a:r>
          </a:p>
        </p:txBody>
      </p:sp>
      <p:sp>
        <p:nvSpPr>
          <p:cNvPr name="Freeform 5" id="5"/>
          <p:cNvSpPr/>
          <p:nvPr/>
        </p:nvSpPr>
        <p:spPr>
          <a:xfrm flipH="false" flipV="false" rot="0">
            <a:off x="-269908" y="1181100"/>
            <a:ext cx="2922438" cy="2922438"/>
          </a:xfrm>
          <a:custGeom>
            <a:avLst/>
            <a:gdLst/>
            <a:ahLst/>
            <a:cxnLst/>
            <a:rect r="r" b="b" t="t" l="l"/>
            <a:pathLst>
              <a:path h="2922438" w="2922438">
                <a:moveTo>
                  <a:pt x="0" y="0"/>
                </a:moveTo>
                <a:lnTo>
                  <a:pt x="2922438" y="0"/>
                </a:lnTo>
                <a:lnTo>
                  <a:pt x="2922438" y="2922438"/>
                </a:lnTo>
                <a:lnTo>
                  <a:pt x="0" y="2922438"/>
                </a:lnTo>
                <a:lnTo>
                  <a:pt x="0" y="0"/>
                </a:lnTo>
                <a:close/>
              </a:path>
            </a:pathLst>
          </a:custGeom>
          <a:blipFill>
            <a:blip r:embed="rId4"/>
            <a:stretch>
              <a:fillRect l="0" t="0" r="0" b="0"/>
            </a:stretch>
          </a:blipFill>
        </p:spPr>
      </p:sp>
      <p:sp>
        <p:nvSpPr>
          <p:cNvPr name="Freeform 6" id="6"/>
          <p:cNvSpPr/>
          <p:nvPr/>
        </p:nvSpPr>
        <p:spPr>
          <a:xfrm flipH="false" flipV="false" rot="0">
            <a:off x="14394135" y="516474"/>
            <a:ext cx="3288241" cy="2809609"/>
          </a:xfrm>
          <a:custGeom>
            <a:avLst/>
            <a:gdLst/>
            <a:ahLst/>
            <a:cxnLst/>
            <a:rect r="r" b="b" t="t" l="l"/>
            <a:pathLst>
              <a:path h="2809609" w="3288241">
                <a:moveTo>
                  <a:pt x="0" y="0"/>
                </a:moveTo>
                <a:lnTo>
                  <a:pt x="3288241" y="0"/>
                </a:lnTo>
                <a:lnTo>
                  <a:pt x="3288241" y="2809608"/>
                </a:lnTo>
                <a:lnTo>
                  <a:pt x="0" y="2809608"/>
                </a:lnTo>
                <a:lnTo>
                  <a:pt x="0" y="0"/>
                </a:lnTo>
                <a:close/>
              </a:path>
            </a:pathLst>
          </a:custGeom>
          <a:blipFill>
            <a:blip r:embed="rId5"/>
            <a:stretch>
              <a:fillRect l="0" t="0" r="0" b="-4496"/>
            </a:stretch>
          </a:blipFill>
        </p:spPr>
      </p:sp>
      <p:sp>
        <p:nvSpPr>
          <p:cNvPr name="TextBox 7" id="7"/>
          <p:cNvSpPr txBox="true"/>
          <p:nvPr/>
        </p:nvSpPr>
        <p:spPr>
          <a:xfrm rot="0">
            <a:off x="1461219" y="6856280"/>
            <a:ext cx="5609158" cy="1678245"/>
          </a:xfrm>
          <a:prstGeom prst="rect">
            <a:avLst/>
          </a:prstGeom>
        </p:spPr>
        <p:txBody>
          <a:bodyPr anchor="t" rtlCol="false" tIns="0" lIns="0" bIns="0" rIns="0">
            <a:spAutoFit/>
          </a:bodyPr>
          <a:lstStyle/>
          <a:p>
            <a:pPr algn="ctr">
              <a:lnSpc>
                <a:spcPts val="7493"/>
              </a:lnSpc>
            </a:pPr>
            <a:r>
              <a:rPr lang="en-US" sz="5352">
                <a:solidFill>
                  <a:srgbClr val="FFFFFF"/>
                </a:solidFill>
                <a:latin typeface="Playfair Display"/>
                <a:ea typeface="Playfair Display"/>
                <a:cs typeface="Playfair Display"/>
                <a:sym typeface="Playfair Display"/>
              </a:rPr>
              <a:t>Presented By : </a:t>
            </a:r>
          </a:p>
          <a:p>
            <a:pPr algn="ctr">
              <a:lnSpc>
                <a:spcPts val="5953"/>
              </a:lnSpc>
              <a:spcBef>
                <a:spcPct val="0"/>
              </a:spcBef>
            </a:pPr>
            <a:r>
              <a:rPr lang="en-US" sz="4252">
                <a:solidFill>
                  <a:srgbClr val="FFFFFF"/>
                </a:solidFill>
                <a:latin typeface="Playfair Display"/>
                <a:ea typeface="Playfair Display"/>
                <a:cs typeface="Playfair Display"/>
                <a:sym typeface="Playfair Display"/>
              </a:rPr>
              <a:t>ABHIPSA ROUT</a:t>
            </a:r>
          </a:p>
        </p:txBody>
      </p:sp>
      <p:sp>
        <p:nvSpPr>
          <p:cNvPr name="TextBox 8" id="8"/>
          <p:cNvSpPr txBox="true"/>
          <p:nvPr/>
        </p:nvSpPr>
        <p:spPr>
          <a:xfrm rot="0">
            <a:off x="10791435" y="6783225"/>
            <a:ext cx="6890941" cy="2626300"/>
          </a:xfrm>
          <a:prstGeom prst="rect">
            <a:avLst/>
          </a:prstGeom>
        </p:spPr>
        <p:txBody>
          <a:bodyPr anchor="t" rtlCol="false" tIns="0" lIns="0" bIns="0" rIns="0">
            <a:spAutoFit/>
          </a:bodyPr>
          <a:lstStyle/>
          <a:p>
            <a:pPr algn="ctr">
              <a:lnSpc>
                <a:spcPts val="7493"/>
              </a:lnSpc>
            </a:pPr>
            <a:r>
              <a:rPr lang="en-US" sz="5352">
                <a:solidFill>
                  <a:srgbClr val="FFFFFF"/>
                </a:solidFill>
                <a:latin typeface="Playfair Display"/>
                <a:ea typeface="Playfair Display"/>
                <a:cs typeface="Playfair Display"/>
                <a:sym typeface="Playfair Display"/>
              </a:rPr>
              <a:t>Guided By : </a:t>
            </a:r>
          </a:p>
          <a:p>
            <a:pPr algn="ctr">
              <a:lnSpc>
                <a:spcPts val="6093"/>
              </a:lnSpc>
            </a:pPr>
            <a:r>
              <a:rPr lang="en-US" sz="4352">
                <a:solidFill>
                  <a:srgbClr val="FFFFFF"/>
                </a:solidFill>
                <a:latin typeface="Playfair Display"/>
                <a:ea typeface="Playfair Display"/>
                <a:cs typeface="Playfair Display"/>
                <a:sym typeface="Playfair Display"/>
              </a:rPr>
              <a:t>Ms. GITANJALI DIGAL</a:t>
            </a:r>
          </a:p>
          <a:p>
            <a:pPr algn="ctr">
              <a:lnSpc>
                <a:spcPts val="7493"/>
              </a:lnSpc>
              <a:spcBef>
                <a:spcPct val="0"/>
              </a:spcBef>
            </a:pP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333" r="0" b="-3333"/>
            </a:stretch>
          </a:blipFill>
        </p:spPr>
      </p:sp>
      <p:sp>
        <p:nvSpPr>
          <p:cNvPr name="Freeform 3" id="3"/>
          <p:cNvSpPr/>
          <p:nvPr/>
        </p:nvSpPr>
        <p:spPr>
          <a:xfrm flipH="false" flipV="false" rot="0">
            <a:off x="10249315" y="-3144962"/>
            <a:ext cx="6171987" cy="6289923"/>
          </a:xfrm>
          <a:custGeom>
            <a:avLst/>
            <a:gdLst/>
            <a:ahLst/>
            <a:cxnLst/>
            <a:rect r="r" b="b" t="t" l="l"/>
            <a:pathLst>
              <a:path h="6289923" w="6171987">
                <a:moveTo>
                  <a:pt x="0" y="0"/>
                </a:moveTo>
                <a:lnTo>
                  <a:pt x="6171988" y="0"/>
                </a:lnTo>
                <a:lnTo>
                  <a:pt x="6171988" y="6289924"/>
                </a:lnTo>
                <a:lnTo>
                  <a:pt x="0" y="6289924"/>
                </a:lnTo>
                <a:lnTo>
                  <a:pt x="0" y="0"/>
                </a:lnTo>
                <a:close/>
              </a:path>
            </a:pathLst>
          </a:custGeom>
          <a:blipFill>
            <a:blip r:embed="rId3">
              <a:alphaModFix amt="80000"/>
            </a:blip>
            <a:stretch>
              <a:fillRect l="0" t="0" r="0" b="0"/>
            </a:stretch>
          </a:blipFill>
        </p:spPr>
      </p:sp>
      <p:sp>
        <p:nvSpPr>
          <p:cNvPr name="TextBox 4" id="4"/>
          <p:cNvSpPr txBox="true"/>
          <p:nvPr/>
        </p:nvSpPr>
        <p:spPr>
          <a:xfrm rot="0">
            <a:off x="1762196" y="1376866"/>
            <a:ext cx="8529915" cy="843915"/>
          </a:xfrm>
          <a:prstGeom prst="rect">
            <a:avLst/>
          </a:prstGeom>
        </p:spPr>
        <p:txBody>
          <a:bodyPr anchor="t" rtlCol="false" tIns="0" lIns="0" bIns="0" rIns="0">
            <a:spAutoFit/>
          </a:bodyPr>
          <a:lstStyle/>
          <a:p>
            <a:pPr algn="l">
              <a:lnSpc>
                <a:spcPts val="5580"/>
              </a:lnSpc>
            </a:pPr>
            <a:r>
              <a:rPr lang="en-US" sz="6000" b="true">
                <a:solidFill>
                  <a:srgbClr val="FFFFFF"/>
                </a:solidFill>
                <a:latin typeface="Codec Pro Bold"/>
                <a:ea typeface="Codec Pro Bold"/>
                <a:cs typeface="Codec Pro Bold"/>
                <a:sym typeface="Codec Pro Bold"/>
              </a:rPr>
              <a:t>Data Exploration</a:t>
            </a:r>
          </a:p>
        </p:txBody>
      </p:sp>
      <p:sp>
        <p:nvSpPr>
          <p:cNvPr name="TextBox 5" id="5"/>
          <p:cNvSpPr txBox="true"/>
          <p:nvPr/>
        </p:nvSpPr>
        <p:spPr>
          <a:xfrm rot="0">
            <a:off x="3109711" y="3343175"/>
            <a:ext cx="14659107" cy="3510671"/>
          </a:xfrm>
          <a:prstGeom prst="rect">
            <a:avLst/>
          </a:prstGeom>
        </p:spPr>
        <p:txBody>
          <a:bodyPr anchor="t" rtlCol="false" tIns="0" lIns="0" bIns="0" rIns="0">
            <a:spAutoFit/>
          </a:bodyPr>
          <a:lstStyle/>
          <a:p>
            <a:pPr algn="l" marL="863599" indent="-431800" lvl="1">
              <a:lnSpc>
                <a:spcPts val="5599"/>
              </a:lnSpc>
              <a:buFont typeface="Arial"/>
              <a:buChar char="•"/>
            </a:pPr>
            <a:r>
              <a:rPr lang="en-US" sz="3999">
                <a:solidFill>
                  <a:srgbClr val="FFFFFF"/>
                </a:solidFill>
                <a:latin typeface="Poppins"/>
                <a:ea typeface="Poppins"/>
                <a:cs typeface="Poppins"/>
                <a:sym typeface="Poppins"/>
              </a:rPr>
              <a:t>Statistical summary of dataset.</a:t>
            </a:r>
          </a:p>
          <a:p>
            <a:pPr algn="l" marL="863599" indent="-431800" lvl="1">
              <a:lnSpc>
                <a:spcPts val="5599"/>
              </a:lnSpc>
              <a:buFont typeface="Arial"/>
              <a:buChar char="•"/>
            </a:pPr>
            <a:r>
              <a:rPr lang="en-US" sz="3999">
                <a:solidFill>
                  <a:srgbClr val="FFFFFF"/>
                </a:solidFill>
                <a:latin typeface="Poppins"/>
                <a:ea typeface="Poppins"/>
                <a:cs typeface="Poppins"/>
                <a:sym typeface="Poppins"/>
              </a:rPr>
              <a:t>Distribution analysis of key features.</a:t>
            </a:r>
          </a:p>
          <a:p>
            <a:pPr algn="l" marL="863599" indent="-431800" lvl="1">
              <a:lnSpc>
                <a:spcPts val="5599"/>
              </a:lnSpc>
              <a:buFont typeface="Arial"/>
              <a:buChar char="•"/>
            </a:pPr>
            <a:r>
              <a:rPr lang="en-US" sz="3999">
                <a:solidFill>
                  <a:srgbClr val="FFFFFF"/>
                </a:solidFill>
                <a:latin typeface="Poppins"/>
                <a:ea typeface="Poppins"/>
                <a:cs typeface="Poppins"/>
                <a:sym typeface="Poppins"/>
              </a:rPr>
              <a:t>Correlation analysis between song features and popularity.</a:t>
            </a:r>
          </a:p>
          <a:p>
            <a:pPr algn="l">
              <a:lnSpc>
                <a:spcPts val="5346"/>
              </a:lnSpc>
              <a:spcBef>
                <a:spcPct val="0"/>
              </a:spcBef>
            </a:pPr>
          </a:p>
        </p:txBody>
      </p:sp>
      <p:sp>
        <p:nvSpPr>
          <p:cNvPr name="Freeform 6" id="6"/>
          <p:cNvSpPr/>
          <p:nvPr/>
        </p:nvSpPr>
        <p:spPr>
          <a:xfrm flipH="false" flipV="false" rot="0">
            <a:off x="10439264" y="5569333"/>
            <a:ext cx="6171987" cy="6289923"/>
          </a:xfrm>
          <a:custGeom>
            <a:avLst/>
            <a:gdLst/>
            <a:ahLst/>
            <a:cxnLst/>
            <a:rect r="r" b="b" t="t" l="l"/>
            <a:pathLst>
              <a:path h="6289923" w="6171987">
                <a:moveTo>
                  <a:pt x="0" y="0"/>
                </a:moveTo>
                <a:lnTo>
                  <a:pt x="6171988" y="0"/>
                </a:lnTo>
                <a:lnTo>
                  <a:pt x="6171988" y="6289923"/>
                </a:lnTo>
                <a:lnTo>
                  <a:pt x="0" y="6289923"/>
                </a:lnTo>
                <a:lnTo>
                  <a:pt x="0" y="0"/>
                </a:lnTo>
                <a:close/>
              </a:path>
            </a:pathLst>
          </a:custGeom>
          <a:blipFill>
            <a:blip r:embed="rId3">
              <a:alphaModFix amt="80000"/>
            </a:blip>
            <a:stretch>
              <a:fillRect l="0" t="0" r="0" b="0"/>
            </a:stretch>
          </a:blipFill>
        </p:spPr>
      </p:sp>
      <p:sp>
        <p:nvSpPr>
          <p:cNvPr name="Freeform 7" id="7"/>
          <p:cNvSpPr/>
          <p:nvPr/>
        </p:nvSpPr>
        <p:spPr>
          <a:xfrm flipH="false" flipV="false" rot="0">
            <a:off x="-1151294" y="6125472"/>
            <a:ext cx="4359988" cy="4443300"/>
          </a:xfrm>
          <a:custGeom>
            <a:avLst/>
            <a:gdLst/>
            <a:ahLst/>
            <a:cxnLst/>
            <a:rect r="r" b="b" t="t" l="l"/>
            <a:pathLst>
              <a:path h="4443300" w="4359988">
                <a:moveTo>
                  <a:pt x="0" y="0"/>
                </a:moveTo>
                <a:lnTo>
                  <a:pt x="4359988" y="0"/>
                </a:lnTo>
                <a:lnTo>
                  <a:pt x="4359988" y="4443300"/>
                </a:lnTo>
                <a:lnTo>
                  <a:pt x="0" y="4443300"/>
                </a:lnTo>
                <a:lnTo>
                  <a:pt x="0" y="0"/>
                </a:lnTo>
                <a:close/>
              </a:path>
            </a:pathLst>
          </a:custGeom>
          <a:blipFill>
            <a:blip r:embed="rId3">
              <a:alphaModFix amt="80000"/>
            </a:blip>
            <a:stretch>
              <a:fillRect l="0" t="0" r="0"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5444" r="-10809" b="-16049"/>
            </a:stretch>
          </a:blipFill>
        </p:spPr>
      </p:sp>
      <p:sp>
        <p:nvSpPr>
          <p:cNvPr name="Freeform 3" id="3"/>
          <p:cNvSpPr/>
          <p:nvPr/>
        </p:nvSpPr>
        <p:spPr>
          <a:xfrm flipH="false" flipV="false" rot="0">
            <a:off x="3428186" y="-3414875"/>
            <a:ext cx="6171987" cy="6289923"/>
          </a:xfrm>
          <a:custGeom>
            <a:avLst/>
            <a:gdLst/>
            <a:ahLst/>
            <a:cxnLst/>
            <a:rect r="r" b="b" t="t" l="l"/>
            <a:pathLst>
              <a:path h="6289923" w="6171987">
                <a:moveTo>
                  <a:pt x="0" y="0"/>
                </a:moveTo>
                <a:lnTo>
                  <a:pt x="6171988" y="0"/>
                </a:lnTo>
                <a:lnTo>
                  <a:pt x="6171988" y="6289923"/>
                </a:lnTo>
                <a:lnTo>
                  <a:pt x="0" y="6289923"/>
                </a:lnTo>
                <a:lnTo>
                  <a:pt x="0" y="0"/>
                </a:lnTo>
                <a:close/>
              </a:path>
            </a:pathLst>
          </a:custGeom>
          <a:blipFill>
            <a:blip r:embed="rId3">
              <a:alphaModFix amt="80000"/>
            </a:blip>
            <a:stretch>
              <a:fillRect l="0" t="0" r="0" b="0"/>
            </a:stretch>
          </a:blipFill>
        </p:spPr>
      </p:sp>
      <p:sp>
        <p:nvSpPr>
          <p:cNvPr name="TextBox 4" id="4"/>
          <p:cNvSpPr txBox="true"/>
          <p:nvPr/>
        </p:nvSpPr>
        <p:spPr>
          <a:xfrm rot="0">
            <a:off x="1762196" y="1376866"/>
            <a:ext cx="10705302" cy="843915"/>
          </a:xfrm>
          <a:prstGeom prst="rect">
            <a:avLst/>
          </a:prstGeom>
        </p:spPr>
        <p:txBody>
          <a:bodyPr anchor="t" rtlCol="false" tIns="0" lIns="0" bIns="0" rIns="0">
            <a:spAutoFit/>
          </a:bodyPr>
          <a:lstStyle/>
          <a:p>
            <a:pPr algn="l">
              <a:lnSpc>
                <a:spcPts val="5580"/>
              </a:lnSpc>
            </a:pPr>
            <a:r>
              <a:rPr lang="en-US" sz="6000" b="true">
                <a:solidFill>
                  <a:srgbClr val="FFFFFF"/>
                </a:solidFill>
                <a:latin typeface="Codec Pro Bold"/>
                <a:ea typeface="Codec Pro Bold"/>
                <a:cs typeface="Codec Pro Bold"/>
                <a:sym typeface="Codec Pro Bold"/>
              </a:rPr>
              <a:t>Prediction from the Dataset</a:t>
            </a:r>
          </a:p>
        </p:txBody>
      </p:sp>
      <p:sp>
        <p:nvSpPr>
          <p:cNvPr name="TextBox 5" id="5"/>
          <p:cNvSpPr txBox="true"/>
          <p:nvPr/>
        </p:nvSpPr>
        <p:spPr>
          <a:xfrm rot="0">
            <a:off x="3109711" y="3343175"/>
            <a:ext cx="14659107" cy="3510671"/>
          </a:xfrm>
          <a:prstGeom prst="rect">
            <a:avLst/>
          </a:prstGeom>
        </p:spPr>
        <p:txBody>
          <a:bodyPr anchor="t" rtlCol="false" tIns="0" lIns="0" bIns="0" rIns="0">
            <a:spAutoFit/>
          </a:bodyPr>
          <a:lstStyle/>
          <a:p>
            <a:pPr algn="l" marL="863599" indent="-431800" lvl="1">
              <a:lnSpc>
                <a:spcPts val="5599"/>
              </a:lnSpc>
              <a:buFont typeface="Arial"/>
              <a:buChar char="•"/>
            </a:pPr>
            <a:r>
              <a:rPr lang="en-US" sz="3999">
                <a:solidFill>
                  <a:srgbClr val="FFFFFF"/>
                </a:solidFill>
                <a:latin typeface="Poppins"/>
                <a:ea typeface="Poppins"/>
                <a:cs typeface="Poppins"/>
                <a:sym typeface="Poppins"/>
              </a:rPr>
              <a:t>Regression models applied: Linear Regression, Random Forest Regressor.</a:t>
            </a:r>
          </a:p>
          <a:p>
            <a:pPr algn="l" marL="863599" indent="-431800" lvl="1">
              <a:lnSpc>
                <a:spcPts val="5599"/>
              </a:lnSpc>
              <a:buFont typeface="Arial"/>
              <a:buChar char="•"/>
            </a:pPr>
            <a:r>
              <a:rPr lang="en-US" sz="3999">
                <a:solidFill>
                  <a:srgbClr val="FFFFFF"/>
                </a:solidFill>
                <a:latin typeface="Poppins"/>
                <a:ea typeface="Poppins"/>
                <a:cs typeface="Poppins"/>
                <a:sym typeface="Poppins"/>
              </a:rPr>
              <a:t>Evaluation metrics: MAE, MSE, R².</a:t>
            </a:r>
          </a:p>
          <a:p>
            <a:pPr algn="l" marL="863599" indent="-431800" lvl="1">
              <a:lnSpc>
                <a:spcPts val="5599"/>
              </a:lnSpc>
              <a:buFont typeface="Arial"/>
              <a:buChar char="•"/>
            </a:pPr>
            <a:r>
              <a:rPr lang="en-US" sz="3999">
                <a:solidFill>
                  <a:srgbClr val="FFFFFF"/>
                </a:solidFill>
                <a:latin typeface="Poppins"/>
                <a:ea typeface="Poppins"/>
                <a:cs typeface="Poppins"/>
                <a:sym typeface="Poppins"/>
              </a:rPr>
              <a:t>Identified important features affecting popularity.</a:t>
            </a:r>
          </a:p>
          <a:p>
            <a:pPr algn="l">
              <a:lnSpc>
                <a:spcPts val="5346"/>
              </a:lnSpc>
              <a:spcBef>
                <a:spcPct val="0"/>
              </a:spcBef>
            </a:pPr>
          </a:p>
        </p:txBody>
      </p:sp>
      <p:sp>
        <p:nvSpPr>
          <p:cNvPr name="Freeform 6" id="6"/>
          <p:cNvSpPr/>
          <p:nvPr/>
        </p:nvSpPr>
        <p:spPr>
          <a:xfrm flipH="false" flipV="false" rot="0">
            <a:off x="-3062276" y="2875048"/>
            <a:ext cx="4636471" cy="4725066"/>
          </a:xfrm>
          <a:custGeom>
            <a:avLst/>
            <a:gdLst/>
            <a:ahLst/>
            <a:cxnLst/>
            <a:rect r="r" b="b" t="t" l="l"/>
            <a:pathLst>
              <a:path h="4725066" w="4636471">
                <a:moveTo>
                  <a:pt x="0" y="0"/>
                </a:moveTo>
                <a:lnTo>
                  <a:pt x="4636471" y="0"/>
                </a:lnTo>
                <a:lnTo>
                  <a:pt x="4636471" y="4725066"/>
                </a:lnTo>
                <a:lnTo>
                  <a:pt x="0" y="4725066"/>
                </a:lnTo>
                <a:lnTo>
                  <a:pt x="0" y="0"/>
                </a:lnTo>
                <a:close/>
              </a:path>
            </a:pathLst>
          </a:custGeom>
          <a:blipFill>
            <a:blip r:embed="rId3">
              <a:alphaModFix amt="80000"/>
            </a:blip>
            <a:stretch>
              <a:fillRect l="0" t="0" r="0" b="0"/>
            </a:stretch>
          </a:blipFill>
        </p:spPr>
      </p:sp>
      <p:sp>
        <p:nvSpPr>
          <p:cNvPr name="Freeform 7" id="7"/>
          <p:cNvSpPr/>
          <p:nvPr/>
        </p:nvSpPr>
        <p:spPr>
          <a:xfrm flipH="false" flipV="false" rot="0">
            <a:off x="9823956" y="8714295"/>
            <a:ext cx="6171987" cy="6289923"/>
          </a:xfrm>
          <a:custGeom>
            <a:avLst/>
            <a:gdLst/>
            <a:ahLst/>
            <a:cxnLst/>
            <a:rect r="r" b="b" t="t" l="l"/>
            <a:pathLst>
              <a:path h="6289923" w="6171987">
                <a:moveTo>
                  <a:pt x="0" y="0"/>
                </a:moveTo>
                <a:lnTo>
                  <a:pt x="6171987" y="0"/>
                </a:lnTo>
                <a:lnTo>
                  <a:pt x="6171987" y="6289923"/>
                </a:lnTo>
                <a:lnTo>
                  <a:pt x="0" y="6289923"/>
                </a:lnTo>
                <a:lnTo>
                  <a:pt x="0" y="0"/>
                </a:lnTo>
                <a:close/>
              </a:path>
            </a:pathLst>
          </a:custGeom>
          <a:blipFill>
            <a:blip r:embed="rId3">
              <a:alphaModFix amt="80000"/>
            </a:blip>
            <a:stretch>
              <a:fillRect l="0" t="0" r="0" b="0"/>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333" r="0" b="-3333"/>
            </a:stretch>
          </a:blipFill>
        </p:spPr>
      </p:sp>
      <p:sp>
        <p:nvSpPr>
          <p:cNvPr name="Freeform 3" id="3"/>
          <p:cNvSpPr/>
          <p:nvPr/>
        </p:nvSpPr>
        <p:spPr>
          <a:xfrm flipH="false" flipV="false" rot="0">
            <a:off x="15516494" y="0"/>
            <a:ext cx="3485612" cy="3552216"/>
          </a:xfrm>
          <a:custGeom>
            <a:avLst/>
            <a:gdLst/>
            <a:ahLst/>
            <a:cxnLst/>
            <a:rect r="r" b="b" t="t" l="l"/>
            <a:pathLst>
              <a:path h="3552216" w="3485612">
                <a:moveTo>
                  <a:pt x="0" y="0"/>
                </a:moveTo>
                <a:lnTo>
                  <a:pt x="3485612" y="0"/>
                </a:lnTo>
                <a:lnTo>
                  <a:pt x="3485612" y="3552216"/>
                </a:lnTo>
                <a:lnTo>
                  <a:pt x="0" y="3552216"/>
                </a:lnTo>
                <a:lnTo>
                  <a:pt x="0" y="0"/>
                </a:lnTo>
                <a:close/>
              </a:path>
            </a:pathLst>
          </a:custGeom>
          <a:blipFill>
            <a:blip r:embed="rId3">
              <a:alphaModFix amt="80000"/>
            </a:blip>
            <a:stretch>
              <a:fillRect l="0" t="0" r="0" b="0"/>
            </a:stretch>
          </a:blipFill>
        </p:spPr>
      </p:sp>
      <p:sp>
        <p:nvSpPr>
          <p:cNvPr name="TextBox 4" id="4"/>
          <p:cNvSpPr txBox="true"/>
          <p:nvPr/>
        </p:nvSpPr>
        <p:spPr>
          <a:xfrm rot="0">
            <a:off x="1762196" y="1376866"/>
            <a:ext cx="10705302" cy="843915"/>
          </a:xfrm>
          <a:prstGeom prst="rect">
            <a:avLst/>
          </a:prstGeom>
        </p:spPr>
        <p:txBody>
          <a:bodyPr anchor="t" rtlCol="false" tIns="0" lIns="0" bIns="0" rIns="0">
            <a:spAutoFit/>
          </a:bodyPr>
          <a:lstStyle/>
          <a:p>
            <a:pPr algn="l">
              <a:lnSpc>
                <a:spcPts val="5580"/>
              </a:lnSpc>
            </a:pPr>
            <a:r>
              <a:rPr lang="en-US" sz="6000" b="true">
                <a:solidFill>
                  <a:srgbClr val="FFFFFF"/>
                </a:solidFill>
                <a:latin typeface="Codec Pro Bold"/>
                <a:ea typeface="Codec Pro Bold"/>
                <a:cs typeface="Codec Pro Bold"/>
                <a:sym typeface="Codec Pro Bold"/>
              </a:rPr>
              <a:t>Approach</a:t>
            </a:r>
          </a:p>
        </p:txBody>
      </p:sp>
      <p:sp>
        <p:nvSpPr>
          <p:cNvPr name="TextBox 5" id="5"/>
          <p:cNvSpPr txBox="true"/>
          <p:nvPr/>
        </p:nvSpPr>
        <p:spPr>
          <a:xfrm rot="0">
            <a:off x="3043979" y="3683439"/>
            <a:ext cx="14659107" cy="2805821"/>
          </a:xfrm>
          <a:prstGeom prst="rect">
            <a:avLst/>
          </a:prstGeom>
        </p:spPr>
        <p:txBody>
          <a:bodyPr anchor="t" rtlCol="false" tIns="0" lIns="0" bIns="0" rIns="0">
            <a:spAutoFit/>
          </a:bodyPr>
          <a:lstStyle/>
          <a:p>
            <a:pPr algn="l" marL="863599" indent="-431800" lvl="1">
              <a:lnSpc>
                <a:spcPts val="5599"/>
              </a:lnSpc>
              <a:buFont typeface="Arial"/>
              <a:buChar char="•"/>
            </a:pPr>
            <a:r>
              <a:rPr lang="en-US" sz="3999">
                <a:solidFill>
                  <a:srgbClr val="FFFFFF"/>
                </a:solidFill>
                <a:latin typeface="Poppins"/>
                <a:ea typeface="Poppins"/>
                <a:cs typeface="Poppins"/>
                <a:sym typeface="Poppins"/>
              </a:rPr>
              <a:t>FOLLOWED THE SPOTIFY  SONGS ANALYSIS BY DIFFERENT PARAMETERS:</a:t>
            </a:r>
          </a:p>
          <a:p>
            <a:pPr algn="l">
              <a:lnSpc>
                <a:spcPts val="5599"/>
              </a:lnSpc>
            </a:pPr>
          </a:p>
          <a:p>
            <a:pPr algn="l">
              <a:lnSpc>
                <a:spcPts val="5346"/>
              </a:lnSpc>
            </a:pPr>
            <a:r>
              <a:rPr lang="en-US" sz="3819">
                <a:solidFill>
                  <a:srgbClr val="FFFFFF"/>
                </a:solidFill>
                <a:latin typeface="Poppins"/>
                <a:ea typeface="Poppins"/>
                <a:cs typeface="Poppins"/>
                <a:sym typeface="Poppins"/>
              </a:rPr>
              <a:t>                 MAKING A DASHBOARD:</a:t>
            </a:r>
          </a:p>
        </p:txBody>
      </p:sp>
      <p:sp>
        <p:nvSpPr>
          <p:cNvPr name="Freeform 6" id="6"/>
          <p:cNvSpPr/>
          <p:nvPr/>
        </p:nvSpPr>
        <p:spPr>
          <a:xfrm flipH="false" flipV="false" rot="0">
            <a:off x="11649959" y="7210189"/>
            <a:ext cx="3485612" cy="3552216"/>
          </a:xfrm>
          <a:custGeom>
            <a:avLst/>
            <a:gdLst/>
            <a:ahLst/>
            <a:cxnLst/>
            <a:rect r="r" b="b" t="t" l="l"/>
            <a:pathLst>
              <a:path h="3552216" w="3485612">
                <a:moveTo>
                  <a:pt x="0" y="0"/>
                </a:moveTo>
                <a:lnTo>
                  <a:pt x="3485611" y="0"/>
                </a:lnTo>
                <a:lnTo>
                  <a:pt x="3485611" y="3552216"/>
                </a:lnTo>
                <a:lnTo>
                  <a:pt x="0" y="3552216"/>
                </a:lnTo>
                <a:lnTo>
                  <a:pt x="0" y="0"/>
                </a:lnTo>
                <a:close/>
              </a:path>
            </a:pathLst>
          </a:custGeom>
          <a:blipFill>
            <a:blip r:embed="rId3">
              <a:alphaModFix amt="80000"/>
            </a:blip>
            <a:stretch>
              <a:fillRect l="0" t="0" r="0" b="0"/>
            </a:stretch>
          </a:blipFill>
        </p:spPr>
      </p:sp>
      <p:sp>
        <p:nvSpPr>
          <p:cNvPr name="Freeform 7" id="7"/>
          <p:cNvSpPr/>
          <p:nvPr/>
        </p:nvSpPr>
        <p:spPr>
          <a:xfrm flipH="false" flipV="false" rot="0">
            <a:off x="-375901" y="3552216"/>
            <a:ext cx="2629727" cy="2679976"/>
          </a:xfrm>
          <a:custGeom>
            <a:avLst/>
            <a:gdLst/>
            <a:ahLst/>
            <a:cxnLst/>
            <a:rect r="r" b="b" t="t" l="l"/>
            <a:pathLst>
              <a:path h="2679976" w="2629727">
                <a:moveTo>
                  <a:pt x="0" y="0"/>
                </a:moveTo>
                <a:lnTo>
                  <a:pt x="2629727" y="0"/>
                </a:lnTo>
                <a:lnTo>
                  <a:pt x="2629727" y="2679976"/>
                </a:lnTo>
                <a:lnTo>
                  <a:pt x="0" y="2679976"/>
                </a:lnTo>
                <a:lnTo>
                  <a:pt x="0" y="0"/>
                </a:lnTo>
                <a:close/>
              </a:path>
            </a:pathLst>
          </a:custGeom>
          <a:blipFill>
            <a:blip r:embed="rId3">
              <a:alphaModFix amt="80000"/>
            </a:blip>
            <a:stretch>
              <a:fillRect l="0" t="0" r="0" b="0"/>
            </a:stretch>
          </a:blipFill>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0E022B"/>
        </a:solidFill>
      </p:bgPr>
    </p:bg>
    <p:spTree>
      <p:nvGrpSpPr>
        <p:cNvPr id="1" name=""/>
        <p:cNvGrpSpPr/>
        <p:nvPr/>
      </p:nvGrpSpPr>
      <p:grpSpPr>
        <a:xfrm>
          <a:off x="0" y="0"/>
          <a:ext cx="0" cy="0"/>
          <a:chOff x="0" y="0"/>
          <a:chExt cx="0" cy="0"/>
        </a:xfrm>
      </p:grpSpPr>
      <p:sp>
        <p:nvSpPr>
          <p:cNvPr name="Freeform 2" id="2"/>
          <p:cNvSpPr/>
          <p:nvPr/>
        </p:nvSpPr>
        <p:spPr>
          <a:xfrm flipH="false" flipV="false" rot="0">
            <a:off x="0" y="3007195"/>
            <a:ext cx="10121621" cy="5052275"/>
          </a:xfrm>
          <a:custGeom>
            <a:avLst/>
            <a:gdLst/>
            <a:ahLst/>
            <a:cxnLst/>
            <a:rect r="r" b="b" t="t" l="l"/>
            <a:pathLst>
              <a:path h="5052275" w="10121621">
                <a:moveTo>
                  <a:pt x="0" y="0"/>
                </a:moveTo>
                <a:lnTo>
                  <a:pt x="10121621" y="0"/>
                </a:lnTo>
                <a:lnTo>
                  <a:pt x="10121621" y="5052276"/>
                </a:lnTo>
                <a:lnTo>
                  <a:pt x="0" y="5052276"/>
                </a:lnTo>
                <a:lnTo>
                  <a:pt x="0" y="0"/>
                </a:lnTo>
                <a:close/>
              </a:path>
            </a:pathLst>
          </a:custGeom>
          <a:blipFill>
            <a:blip r:embed="rId2"/>
            <a:stretch>
              <a:fillRect l="0" t="0" r="0" b="-7628"/>
            </a:stretch>
          </a:blipFill>
        </p:spPr>
      </p:sp>
      <p:sp>
        <p:nvSpPr>
          <p:cNvPr name="TextBox 3" id="3"/>
          <p:cNvSpPr txBox="true"/>
          <p:nvPr/>
        </p:nvSpPr>
        <p:spPr>
          <a:xfrm rot="0">
            <a:off x="10121621" y="2353403"/>
            <a:ext cx="7925875" cy="5446845"/>
          </a:xfrm>
          <a:prstGeom prst="rect">
            <a:avLst/>
          </a:prstGeom>
        </p:spPr>
        <p:txBody>
          <a:bodyPr anchor="t" rtlCol="false" tIns="0" lIns="0" bIns="0" rIns="0">
            <a:spAutoFit/>
          </a:bodyPr>
          <a:lstStyle/>
          <a:p>
            <a:pPr algn="just">
              <a:lnSpc>
                <a:spcPts val="5330"/>
              </a:lnSpc>
              <a:spcBef>
                <a:spcPct val="0"/>
              </a:spcBef>
            </a:pPr>
          </a:p>
          <a:p>
            <a:pPr algn="just" marL="821994" indent="-410997" lvl="1">
              <a:lnSpc>
                <a:spcPts val="5330"/>
              </a:lnSpc>
              <a:spcBef>
                <a:spcPct val="0"/>
              </a:spcBef>
              <a:buFont typeface="Arial"/>
              <a:buChar char="•"/>
            </a:pPr>
            <a:r>
              <a:rPr lang="en-US" b="true" sz="3807">
                <a:solidFill>
                  <a:srgbClr val="FAF8F8"/>
                </a:solidFill>
                <a:latin typeface="Codec Pro Bold"/>
                <a:ea typeface="Codec Pro Bold"/>
                <a:cs typeface="Codec Pro Bold"/>
                <a:sym typeface="Codec Pro Bold"/>
              </a:rPr>
              <a:t>Popularity shows a steady upward trend over time, crossing 120K+.</a:t>
            </a:r>
          </a:p>
          <a:p>
            <a:pPr algn="just" marL="821994" indent="-410997" lvl="1">
              <a:lnSpc>
                <a:spcPts val="5330"/>
              </a:lnSpc>
              <a:spcBef>
                <a:spcPct val="0"/>
              </a:spcBef>
              <a:buFont typeface="Arial"/>
              <a:buChar char="•"/>
            </a:pPr>
            <a:r>
              <a:rPr lang="en-US" b="true" sz="3807">
                <a:solidFill>
                  <a:srgbClr val="FAF8F8"/>
                </a:solidFill>
                <a:latin typeface="Codec Pro Bold"/>
                <a:ea typeface="Codec Pro Bold"/>
                <a:cs typeface="Codec Pro Bold"/>
                <a:sym typeface="Codec Pro Bold"/>
              </a:rPr>
              <a:t>Forecast suggests continuous growth, indicating future engagement rise.</a:t>
            </a:r>
          </a:p>
          <a:p>
            <a:pPr algn="just">
              <a:lnSpc>
                <a:spcPts val="5330"/>
              </a:lnSpc>
              <a:spcBef>
                <a:spcPct val="0"/>
              </a:spcBef>
            </a:pPr>
          </a:p>
        </p:txBody>
      </p:sp>
      <p:sp>
        <p:nvSpPr>
          <p:cNvPr name="TextBox 4" id="4"/>
          <p:cNvSpPr txBox="true"/>
          <p:nvPr/>
        </p:nvSpPr>
        <p:spPr>
          <a:xfrm rot="0">
            <a:off x="0" y="295715"/>
            <a:ext cx="12619454" cy="1779868"/>
          </a:xfrm>
          <a:prstGeom prst="rect">
            <a:avLst/>
          </a:prstGeom>
        </p:spPr>
        <p:txBody>
          <a:bodyPr anchor="t" rtlCol="false" tIns="0" lIns="0" bIns="0" rIns="0">
            <a:spAutoFit/>
          </a:bodyPr>
          <a:lstStyle/>
          <a:p>
            <a:pPr algn="ctr">
              <a:lnSpc>
                <a:spcPts val="6897"/>
              </a:lnSpc>
              <a:spcBef>
                <a:spcPct val="0"/>
              </a:spcBef>
            </a:pPr>
            <a:r>
              <a:rPr lang="en-US" b="true" sz="4926">
                <a:solidFill>
                  <a:srgbClr val="FAF8F8"/>
                </a:solidFill>
                <a:latin typeface="Codec Pro Bold"/>
                <a:ea typeface="Codec Pro Bold"/>
                <a:cs typeface="Codec Pro Bold"/>
                <a:sym typeface="Codec Pro Bold"/>
              </a:rPr>
              <a:t> 1. Co</a:t>
            </a:r>
            <a:r>
              <a:rPr lang="en-US" b="true" sz="4926">
                <a:solidFill>
                  <a:srgbClr val="FAF8F8"/>
                </a:solidFill>
                <a:latin typeface="Codec Pro Bold"/>
                <a:ea typeface="Codec Pro Bold"/>
                <a:cs typeface="Codec Pro Bold"/>
                <a:sym typeface="Codec Pro Bold"/>
              </a:rPr>
              <a:t>unt of Year &amp; Popularity by Song Name (Combo Chart)</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0E022B"/>
        </a:solidFill>
      </p:bgPr>
    </p:bg>
    <p:spTree>
      <p:nvGrpSpPr>
        <p:cNvPr id="1" name=""/>
        <p:cNvGrpSpPr/>
        <p:nvPr/>
      </p:nvGrpSpPr>
      <p:grpSpPr>
        <a:xfrm>
          <a:off x="0" y="0"/>
          <a:ext cx="0" cy="0"/>
          <a:chOff x="0" y="0"/>
          <a:chExt cx="0" cy="0"/>
        </a:xfrm>
      </p:grpSpPr>
      <p:sp>
        <p:nvSpPr>
          <p:cNvPr name="Freeform 2" id="2"/>
          <p:cNvSpPr/>
          <p:nvPr/>
        </p:nvSpPr>
        <p:spPr>
          <a:xfrm flipH="false" flipV="false" rot="0">
            <a:off x="722868" y="2418196"/>
            <a:ext cx="8055660" cy="6490608"/>
          </a:xfrm>
          <a:custGeom>
            <a:avLst/>
            <a:gdLst/>
            <a:ahLst/>
            <a:cxnLst/>
            <a:rect r="r" b="b" t="t" l="l"/>
            <a:pathLst>
              <a:path h="6490608" w="8055660">
                <a:moveTo>
                  <a:pt x="0" y="0"/>
                </a:moveTo>
                <a:lnTo>
                  <a:pt x="8055660" y="0"/>
                </a:lnTo>
                <a:lnTo>
                  <a:pt x="8055660" y="6490608"/>
                </a:lnTo>
                <a:lnTo>
                  <a:pt x="0" y="6490608"/>
                </a:lnTo>
                <a:lnTo>
                  <a:pt x="0" y="0"/>
                </a:lnTo>
                <a:close/>
              </a:path>
            </a:pathLst>
          </a:custGeom>
          <a:blipFill>
            <a:blip r:embed="rId2"/>
            <a:stretch>
              <a:fillRect l="0" t="-1430" r="0" b="-1430"/>
            </a:stretch>
          </a:blipFill>
        </p:spPr>
      </p:sp>
      <p:sp>
        <p:nvSpPr>
          <p:cNvPr name="TextBox 3" id="3"/>
          <p:cNvSpPr txBox="true"/>
          <p:nvPr/>
        </p:nvSpPr>
        <p:spPr>
          <a:xfrm rot="0">
            <a:off x="10024001" y="2026151"/>
            <a:ext cx="7235299" cy="6638419"/>
          </a:xfrm>
          <a:prstGeom prst="rect">
            <a:avLst/>
          </a:prstGeom>
        </p:spPr>
        <p:txBody>
          <a:bodyPr anchor="t" rtlCol="false" tIns="0" lIns="0" bIns="0" rIns="0">
            <a:spAutoFit/>
          </a:bodyPr>
          <a:lstStyle/>
          <a:p>
            <a:pPr algn="just" marL="894890" indent="-447445" lvl="1">
              <a:lnSpc>
                <a:spcPts val="5802"/>
              </a:lnSpc>
              <a:buFont typeface="Arial"/>
              <a:buChar char="•"/>
            </a:pPr>
            <a:r>
              <a:rPr lang="en-US" b="true" sz="4144">
                <a:solidFill>
                  <a:srgbClr val="FFFFFF"/>
                </a:solidFill>
                <a:latin typeface="Codec Pro Bold"/>
                <a:ea typeface="Codec Pro Bold"/>
                <a:cs typeface="Codec Pro Bold"/>
                <a:sym typeface="Codec Pro Bold"/>
              </a:rPr>
              <a:t>Popularity shows a steady upward trend over time, crossing 120K+.</a:t>
            </a:r>
          </a:p>
          <a:p>
            <a:pPr algn="just" marL="894890" indent="-447445" lvl="1">
              <a:lnSpc>
                <a:spcPts val="5802"/>
              </a:lnSpc>
              <a:buFont typeface="Arial"/>
              <a:buChar char="•"/>
            </a:pPr>
            <a:r>
              <a:rPr lang="en-US" b="true" sz="4144">
                <a:solidFill>
                  <a:srgbClr val="FFFFFF"/>
                </a:solidFill>
                <a:latin typeface="Codec Pro Bold"/>
                <a:ea typeface="Codec Pro Bold"/>
                <a:cs typeface="Codec Pro Bold"/>
                <a:sym typeface="Codec Pro Bold"/>
              </a:rPr>
              <a:t>Forecast suggests continuous growth, indicating future engagement rise.</a:t>
            </a:r>
          </a:p>
          <a:p>
            <a:pPr algn="just">
              <a:lnSpc>
                <a:spcPts val="5802"/>
              </a:lnSpc>
            </a:pPr>
            <a:r>
              <a:rPr lang="en-US" b="true" sz="4144">
                <a:solidFill>
                  <a:srgbClr val="000000"/>
                </a:solidFill>
                <a:latin typeface="Codec Pro Bold"/>
                <a:ea typeface="Codec Pro Bold"/>
                <a:cs typeface="Codec Pro Bold"/>
                <a:sym typeface="Codec Pro Bold"/>
              </a:rPr>
              <a:t>rise.</a:t>
            </a:r>
          </a:p>
        </p:txBody>
      </p:sp>
      <p:sp>
        <p:nvSpPr>
          <p:cNvPr name="TextBox 4" id="4"/>
          <p:cNvSpPr txBox="true"/>
          <p:nvPr/>
        </p:nvSpPr>
        <p:spPr>
          <a:xfrm rot="0">
            <a:off x="722868" y="237739"/>
            <a:ext cx="8995301" cy="1931287"/>
          </a:xfrm>
          <a:prstGeom prst="rect">
            <a:avLst/>
          </a:prstGeom>
        </p:spPr>
        <p:txBody>
          <a:bodyPr anchor="t" rtlCol="false" tIns="0" lIns="0" bIns="0" rIns="0">
            <a:spAutoFit/>
          </a:bodyPr>
          <a:lstStyle/>
          <a:p>
            <a:pPr algn="ctr">
              <a:lnSpc>
                <a:spcPts val="7476"/>
              </a:lnSpc>
              <a:spcBef>
                <a:spcPct val="0"/>
              </a:spcBef>
            </a:pPr>
            <a:r>
              <a:rPr lang="en-US" b="true" sz="5340">
                <a:solidFill>
                  <a:srgbClr val="FFFFFF"/>
                </a:solidFill>
                <a:latin typeface="Codec Pro Bold"/>
                <a:ea typeface="Codec Pro Bold"/>
                <a:cs typeface="Codec Pro Bold"/>
                <a:sym typeface="Codec Pro Bold"/>
              </a:rPr>
              <a:t>2. </a:t>
            </a:r>
            <a:r>
              <a:rPr lang="en-US" b="true" sz="5340">
                <a:solidFill>
                  <a:srgbClr val="FFFFFF"/>
                </a:solidFill>
                <a:latin typeface="Codec Pro Bold"/>
                <a:ea typeface="Codec Pro Bold"/>
                <a:cs typeface="Codec Pro Bold"/>
                <a:sym typeface="Codec Pro Bold"/>
              </a:rPr>
              <a:t>Sum of Popularity by Year (Time Series with Forecast)</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0E022B"/>
        </a:solidFill>
      </p:bgPr>
    </p:bg>
    <p:spTree>
      <p:nvGrpSpPr>
        <p:cNvPr id="1" name=""/>
        <p:cNvGrpSpPr/>
        <p:nvPr/>
      </p:nvGrpSpPr>
      <p:grpSpPr>
        <a:xfrm>
          <a:off x="0" y="0"/>
          <a:ext cx="0" cy="0"/>
          <a:chOff x="0" y="0"/>
          <a:chExt cx="0" cy="0"/>
        </a:xfrm>
      </p:grpSpPr>
      <p:sp>
        <p:nvSpPr>
          <p:cNvPr name="Freeform 2" id="2"/>
          <p:cNvSpPr/>
          <p:nvPr/>
        </p:nvSpPr>
        <p:spPr>
          <a:xfrm flipH="false" flipV="false" rot="0">
            <a:off x="622642" y="2158618"/>
            <a:ext cx="8521358" cy="5969765"/>
          </a:xfrm>
          <a:custGeom>
            <a:avLst/>
            <a:gdLst/>
            <a:ahLst/>
            <a:cxnLst/>
            <a:rect r="r" b="b" t="t" l="l"/>
            <a:pathLst>
              <a:path h="5969765" w="8521358">
                <a:moveTo>
                  <a:pt x="0" y="0"/>
                </a:moveTo>
                <a:lnTo>
                  <a:pt x="8521358" y="0"/>
                </a:lnTo>
                <a:lnTo>
                  <a:pt x="8521358" y="5969764"/>
                </a:lnTo>
                <a:lnTo>
                  <a:pt x="0" y="5969764"/>
                </a:lnTo>
                <a:lnTo>
                  <a:pt x="0" y="0"/>
                </a:lnTo>
                <a:close/>
              </a:path>
            </a:pathLst>
          </a:custGeom>
          <a:blipFill>
            <a:blip r:embed="rId2"/>
            <a:stretch>
              <a:fillRect l="0" t="0" r="0" b="0"/>
            </a:stretch>
          </a:blipFill>
        </p:spPr>
      </p:sp>
      <p:sp>
        <p:nvSpPr>
          <p:cNvPr name="TextBox 3" id="3"/>
          <p:cNvSpPr txBox="true"/>
          <p:nvPr/>
        </p:nvSpPr>
        <p:spPr>
          <a:xfrm rot="0">
            <a:off x="10228585" y="1753024"/>
            <a:ext cx="7326511" cy="6638077"/>
          </a:xfrm>
          <a:prstGeom prst="rect">
            <a:avLst/>
          </a:prstGeom>
        </p:spPr>
        <p:txBody>
          <a:bodyPr anchor="t" rtlCol="false" tIns="0" lIns="0" bIns="0" rIns="0">
            <a:spAutoFit/>
          </a:bodyPr>
          <a:lstStyle/>
          <a:p>
            <a:pPr algn="just" marL="897793" indent="-448897" lvl="1">
              <a:lnSpc>
                <a:spcPts val="5821"/>
              </a:lnSpc>
              <a:buFont typeface="Arial"/>
              <a:buChar char="•"/>
            </a:pPr>
            <a:r>
              <a:rPr lang="en-US" b="true" sz="4158">
                <a:solidFill>
                  <a:srgbClr val="FFFFFF"/>
                </a:solidFill>
                <a:latin typeface="Codec Pro Bold"/>
                <a:ea typeface="Codec Pro Bold"/>
                <a:cs typeface="Codec Pro Bold"/>
                <a:sym typeface="Codec Pro Bold"/>
              </a:rPr>
              <a:t>Sum of Energy by Artists (Bar Chart)</a:t>
            </a:r>
          </a:p>
          <a:p>
            <a:pPr algn="just" marL="897793" indent="-448897" lvl="1">
              <a:lnSpc>
                <a:spcPts val="5821"/>
              </a:lnSpc>
              <a:buFont typeface="Arial"/>
              <a:buChar char="•"/>
            </a:pPr>
            <a:r>
              <a:rPr lang="en-US" b="true" sz="4158">
                <a:solidFill>
                  <a:srgbClr val="FFFFFF"/>
                </a:solidFill>
                <a:latin typeface="Codec Pro Bold"/>
                <a:ea typeface="Codec Pro Bold"/>
                <a:cs typeface="Codec Pro Bold"/>
                <a:sym typeface="Codec Pro Bold"/>
              </a:rPr>
              <a:t>Top contributors in energy are The Beatles, Taylor Swift, Eminem, AC/DC.</a:t>
            </a:r>
          </a:p>
          <a:p>
            <a:pPr algn="just" marL="897793" indent="-448897" lvl="1">
              <a:lnSpc>
                <a:spcPts val="5821"/>
              </a:lnSpc>
              <a:buFont typeface="Arial"/>
              <a:buChar char="•"/>
            </a:pPr>
            <a:r>
              <a:rPr lang="en-US" b="true" sz="4158">
                <a:solidFill>
                  <a:srgbClr val="FFFFFF"/>
                </a:solidFill>
                <a:latin typeface="Codec Pro Bold"/>
                <a:ea typeface="Codec Pro Bold"/>
                <a:cs typeface="Codec Pro Bold"/>
                <a:sym typeface="Codec Pro Bold"/>
              </a:rPr>
              <a:t>Rock &amp; Pop artists dominate energy-driven tracks.</a:t>
            </a:r>
          </a:p>
        </p:txBody>
      </p:sp>
      <p:sp>
        <p:nvSpPr>
          <p:cNvPr name="TextBox 4" id="4"/>
          <p:cNvSpPr txBox="true"/>
          <p:nvPr/>
        </p:nvSpPr>
        <p:spPr>
          <a:xfrm rot="0">
            <a:off x="0" y="70274"/>
            <a:ext cx="10302873" cy="1913255"/>
          </a:xfrm>
          <a:prstGeom prst="rect">
            <a:avLst/>
          </a:prstGeom>
        </p:spPr>
        <p:txBody>
          <a:bodyPr anchor="t" rtlCol="false" tIns="0" lIns="0" bIns="0" rIns="0">
            <a:spAutoFit/>
          </a:bodyPr>
          <a:lstStyle/>
          <a:p>
            <a:pPr algn="ctr">
              <a:lnSpc>
                <a:spcPts val="7420"/>
              </a:lnSpc>
              <a:spcBef>
                <a:spcPct val="0"/>
              </a:spcBef>
            </a:pPr>
            <a:r>
              <a:rPr lang="en-US" b="true" sz="5300">
                <a:solidFill>
                  <a:srgbClr val="FFFFFF"/>
                </a:solidFill>
                <a:latin typeface="Codec Pro Bold"/>
                <a:ea typeface="Codec Pro Bold"/>
                <a:cs typeface="Codec Pro Bold"/>
                <a:sym typeface="Codec Pro Bold"/>
              </a:rPr>
              <a:t>3. Sum of Energy by Artists </a:t>
            </a:r>
          </a:p>
          <a:p>
            <a:pPr algn="ctr">
              <a:lnSpc>
                <a:spcPts val="7420"/>
              </a:lnSpc>
              <a:spcBef>
                <a:spcPct val="0"/>
              </a:spcBef>
            </a:pPr>
            <a:r>
              <a:rPr lang="en-US" b="true" sz="5300">
                <a:solidFill>
                  <a:srgbClr val="FFFFFF"/>
                </a:solidFill>
                <a:latin typeface="Codec Pro Bold"/>
                <a:ea typeface="Codec Pro Bold"/>
                <a:cs typeface="Codec Pro Bold"/>
                <a:sym typeface="Codec Pro Bold"/>
              </a:rPr>
              <a:t>(Bar Chart)</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0E022B"/>
        </a:solidFill>
      </p:bgPr>
    </p:bg>
    <p:spTree>
      <p:nvGrpSpPr>
        <p:cNvPr id="1" name=""/>
        <p:cNvGrpSpPr/>
        <p:nvPr/>
      </p:nvGrpSpPr>
      <p:grpSpPr>
        <a:xfrm>
          <a:off x="0" y="0"/>
          <a:ext cx="0" cy="0"/>
          <a:chOff x="0" y="0"/>
          <a:chExt cx="0" cy="0"/>
        </a:xfrm>
      </p:grpSpPr>
      <p:sp>
        <p:nvSpPr>
          <p:cNvPr name="Freeform 2" id="2"/>
          <p:cNvSpPr/>
          <p:nvPr/>
        </p:nvSpPr>
        <p:spPr>
          <a:xfrm flipH="false" flipV="false" rot="0">
            <a:off x="617546" y="2238395"/>
            <a:ext cx="8789384" cy="5810211"/>
          </a:xfrm>
          <a:custGeom>
            <a:avLst/>
            <a:gdLst/>
            <a:ahLst/>
            <a:cxnLst/>
            <a:rect r="r" b="b" t="t" l="l"/>
            <a:pathLst>
              <a:path h="5810211" w="8789384">
                <a:moveTo>
                  <a:pt x="0" y="0"/>
                </a:moveTo>
                <a:lnTo>
                  <a:pt x="8789384" y="0"/>
                </a:lnTo>
                <a:lnTo>
                  <a:pt x="8789384" y="5810210"/>
                </a:lnTo>
                <a:lnTo>
                  <a:pt x="0" y="5810210"/>
                </a:lnTo>
                <a:lnTo>
                  <a:pt x="0" y="0"/>
                </a:lnTo>
                <a:close/>
              </a:path>
            </a:pathLst>
          </a:custGeom>
          <a:blipFill>
            <a:blip r:embed="rId2"/>
            <a:stretch>
              <a:fillRect l="0" t="0" r="0" b="0"/>
            </a:stretch>
          </a:blipFill>
        </p:spPr>
      </p:sp>
      <p:sp>
        <p:nvSpPr>
          <p:cNvPr name="TextBox 3" id="3"/>
          <p:cNvSpPr txBox="true"/>
          <p:nvPr/>
        </p:nvSpPr>
        <p:spPr>
          <a:xfrm rot="0">
            <a:off x="10071298" y="1869512"/>
            <a:ext cx="7516664" cy="6900581"/>
          </a:xfrm>
          <a:prstGeom prst="rect">
            <a:avLst/>
          </a:prstGeom>
        </p:spPr>
        <p:txBody>
          <a:bodyPr anchor="t" rtlCol="false" tIns="0" lIns="0" bIns="0" rIns="0">
            <a:spAutoFit/>
          </a:bodyPr>
          <a:lstStyle/>
          <a:p>
            <a:pPr algn="just" marL="933459" indent="-466729" lvl="1">
              <a:lnSpc>
                <a:spcPts val="6052"/>
              </a:lnSpc>
              <a:buFont typeface="Arial"/>
              <a:buChar char="•"/>
            </a:pPr>
            <a:r>
              <a:rPr lang="en-US" b="true" sz="4323">
                <a:solidFill>
                  <a:srgbClr val="FFFFFF"/>
                </a:solidFill>
                <a:latin typeface="Codec Pro Bold"/>
                <a:ea typeface="Codec Pro Bold"/>
                <a:cs typeface="Codec Pro Bold"/>
                <a:sym typeface="Codec Pro Bold"/>
              </a:rPr>
              <a:t>Sum of Popularity of Top 10 Artists (Bar Chart)</a:t>
            </a:r>
          </a:p>
          <a:p>
            <a:pPr algn="just" marL="933459" indent="-466729" lvl="1">
              <a:lnSpc>
                <a:spcPts val="6052"/>
              </a:lnSpc>
              <a:buFont typeface="Arial"/>
              <a:buChar char="•"/>
            </a:pPr>
            <a:r>
              <a:rPr lang="en-US" b="true" sz="4323">
                <a:solidFill>
                  <a:srgbClr val="FFFFFF"/>
                </a:solidFill>
                <a:latin typeface="Codec Pro Bold"/>
                <a:ea typeface="Codec Pro Bold"/>
                <a:cs typeface="Codec Pro Bold"/>
                <a:sym typeface="Codec Pro Bold"/>
              </a:rPr>
              <a:t>The Beatles lead in popularity with 14.7K, followed by Taylor Swift (12.1K).</a:t>
            </a:r>
          </a:p>
          <a:p>
            <a:pPr algn="just" marL="933459" indent="-466729" lvl="1">
              <a:lnSpc>
                <a:spcPts val="6052"/>
              </a:lnSpc>
              <a:buFont typeface="Arial"/>
              <a:buChar char="•"/>
            </a:pPr>
            <a:r>
              <a:rPr lang="en-US" b="true" sz="4323">
                <a:solidFill>
                  <a:srgbClr val="FFFFFF"/>
                </a:solidFill>
                <a:latin typeface="Codec Pro Bold"/>
                <a:ea typeface="Codec Pro Bold"/>
                <a:cs typeface="Codec Pro Bold"/>
                <a:sym typeface="Codec Pro Bold"/>
              </a:rPr>
              <a:t>Mix of classic and modern artists dominate the popularity rankings</a:t>
            </a:r>
          </a:p>
        </p:txBody>
      </p:sp>
      <p:sp>
        <p:nvSpPr>
          <p:cNvPr name="TextBox 4" id="4"/>
          <p:cNvSpPr txBox="true"/>
          <p:nvPr/>
        </p:nvSpPr>
        <p:spPr>
          <a:xfrm rot="0">
            <a:off x="272777" y="63520"/>
            <a:ext cx="10248947" cy="1913255"/>
          </a:xfrm>
          <a:prstGeom prst="rect">
            <a:avLst/>
          </a:prstGeom>
        </p:spPr>
        <p:txBody>
          <a:bodyPr anchor="t" rtlCol="false" tIns="0" lIns="0" bIns="0" rIns="0">
            <a:spAutoFit/>
          </a:bodyPr>
          <a:lstStyle/>
          <a:p>
            <a:pPr algn="ctr">
              <a:lnSpc>
                <a:spcPts val="7420"/>
              </a:lnSpc>
              <a:spcBef>
                <a:spcPct val="0"/>
              </a:spcBef>
            </a:pPr>
            <a:r>
              <a:rPr lang="en-US" b="true" sz="5300">
                <a:solidFill>
                  <a:srgbClr val="FFFFFF"/>
                </a:solidFill>
                <a:latin typeface="Codec Pro Bold"/>
                <a:ea typeface="Codec Pro Bold"/>
                <a:cs typeface="Codec Pro Bold"/>
                <a:sym typeface="Codec Pro Bold"/>
              </a:rPr>
              <a:t>4. </a:t>
            </a:r>
            <a:r>
              <a:rPr lang="en-US" b="true" sz="5300">
                <a:solidFill>
                  <a:srgbClr val="FFFFFF"/>
                </a:solidFill>
                <a:latin typeface="Codec Pro Bold"/>
                <a:ea typeface="Codec Pro Bold"/>
                <a:cs typeface="Codec Pro Bold"/>
                <a:sym typeface="Codec Pro Bold"/>
              </a:rPr>
              <a:t>Sum of Popularity of Top 10 Artists (Bar Chart)</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0E022B"/>
        </a:solidFill>
      </p:bgPr>
    </p:bg>
    <p:spTree>
      <p:nvGrpSpPr>
        <p:cNvPr id="1" name=""/>
        <p:cNvGrpSpPr/>
        <p:nvPr/>
      </p:nvGrpSpPr>
      <p:grpSpPr>
        <a:xfrm>
          <a:off x="0" y="0"/>
          <a:ext cx="0" cy="0"/>
          <a:chOff x="0" y="0"/>
          <a:chExt cx="0" cy="0"/>
        </a:xfrm>
      </p:grpSpPr>
      <p:sp>
        <p:nvSpPr>
          <p:cNvPr name="Freeform 2" id="2"/>
          <p:cNvSpPr/>
          <p:nvPr/>
        </p:nvSpPr>
        <p:spPr>
          <a:xfrm flipH="false" flipV="false" rot="0">
            <a:off x="422108" y="2463743"/>
            <a:ext cx="9189483" cy="5299837"/>
          </a:xfrm>
          <a:custGeom>
            <a:avLst/>
            <a:gdLst/>
            <a:ahLst/>
            <a:cxnLst/>
            <a:rect r="r" b="b" t="t" l="l"/>
            <a:pathLst>
              <a:path h="5299837" w="9189483">
                <a:moveTo>
                  <a:pt x="0" y="0"/>
                </a:moveTo>
                <a:lnTo>
                  <a:pt x="9189484" y="0"/>
                </a:lnTo>
                <a:lnTo>
                  <a:pt x="9189484" y="5299837"/>
                </a:lnTo>
                <a:lnTo>
                  <a:pt x="0" y="5299837"/>
                </a:lnTo>
                <a:lnTo>
                  <a:pt x="0" y="0"/>
                </a:lnTo>
                <a:close/>
              </a:path>
            </a:pathLst>
          </a:custGeom>
          <a:blipFill>
            <a:blip r:embed="rId2"/>
            <a:stretch>
              <a:fillRect l="0" t="0" r="0" b="0"/>
            </a:stretch>
          </a:blipFill>
        </p:spPr>
      </p:sp>
      <p:sp>
        <p:nvSpPr>
          <p:cNvPr name="TextBox 3" id="3"/>
          <p:cNvSpPr txBox="true"/>
          <p:nvPr/>
        </p:nvSpPr>
        <p:spPr>
          <a:xfrm rot="0">
            <a:off x="10531846" y="1892942"/>
            <a:ext cx="6727454" cy="6289039"/>
          </a:xfrm>
          <a:prstGeom prst="rect">
            <a:avLst/>
          </a:prstGeom>
        </p:spPr>
        <p:txBody>
          <a:bodyPr anchor="t" rtlCol="false" tIns="0" lIns="0" bIns="0" rIns="0">
            <a:spAutoFit/>
          </a:bodyPr>
          <a:lstStyle/>
          <a:p>
            <a:pPr algn="just" marL="949969" indent="-474984" lvl="1">
              <a:lnSpc>
                <a:spcPts val="6160"/>
              </a:lnSpc>
              <a:buFont typeface="Arial"/>
              <a:buChar char="•"/>
            </a:pPr>
            <a:r>
              <a:rPr lang="en-US" b="true" sz="4400">
                <a:solidFill>
                  <a:srgbClr val="000000"/>
                </a:solidFill>
                <a:latin typeface="Codec Pro Bold"/>
                <a:ea typeface="Codec Pro Bold"/>
                <a:cs typeface="Codec Pro Bold"/>
                <a:sym typeface="Codec Pro Bold"/>
              </a:rPr>
              <a:t>“</a:t>
            </a:r>
            <a:r>
              <a:rPr lang="en-US" b="true" sz="4400">
                <a:solidFill>
                  <a:srgbClr val="FFFFFF"/>
                </a:solidFill>
                <a:latin typeface="Codec Pro Bold"/>
                <a:ea typeface="Codec Pro Bold"/>
                <a:cs typeface="Codec Pro Bold"/>
                <a:sym typeface="Codec Pro Bold"/>
              </a:rPr>
              <a:t>Summertime,” “You,” and “Beautiful” are the most danceable songs.</a:t>
            </a:r>
          </a:p>
          <a:p>
            <a:pPr algn="just" marL="949969" indent="-474984" lvl="1">
              <a:lnSpc>
                <a:spcPts val="6160"/>
              </a:lnSpc>
              <a:buFont typeface="Arial"/>
              <a:buChar char="•"/>
            </a:pPr>
            <a:r>
              <a:rPr lang="en-US" b="true" sz="4400">
                <a:solidFill>
                  <a:srgbClr val="FFFFFF"/>
                </a:solidFill>
                <a:latin typeface="Codec Pro Bold"/>
                <a:ea typeface="Codec Pro Bold"/>
                <a:cs typeface="Codec Pro Bold"/>
                <a:sym typeface="Codec Pro Bold"/>
              </a:rPr>
              <a:t>Danceability values are spread across various song titles, showing versatility.</a:t>
            </a:r>
          </a:p>
        </p:txBody>
      </p:sp>
      <p:sp>
        <p:nvSpPr>
          <p:cNvPr name="TextBox 4" id="4"/>
          <p:cNvSpPr txBox="true"/>
          <p:nvPr/>
        </p:nvSpPr>
        <p:spPr>
          <a:xfrm rot="0">
            <a:off x="-361528" y="132087"/>
            <a:ext cx="12157619" cy="1913255"/>
          </a:xfrm>
          <a:prstGeom prst="rect">
            <a:avLst/>
          </a:prstGeom>
        </p:spPr>
        <p:txBody>
          <a:bodyPr anchor="t" rtlCol="false" tIns="0" lIns="0" bIns="0" rIns="0">
            <a:spAutoFit/>
          </a:bodyPr>
          <a:lstStyle/>
          <a:p>
            <a:pPr algn="ctr">
              <a:lnSpc>
                <a:spcPts val="7420"/>
              </a:lnSpc>
              <a:spcBef>
                <a:spcPct val="0"/>
              </a:spcBef>
            </a:pPr>
            <a:r>
              <a:rPr lang="en-US" b="true" sz="5300">
                <a:solidFill>
                  <a:srgbClr val="FFFFFF"/>
                </a:solidFill>
                <a:latin typeface="Codec Pro Bold"/>
                <a:ea typeface="Codec Pro Bold"/>
                <a:cs typeface="Codec Pro Bold"/>
                <a:sym typeface="Codec Pro Bold"/>
              </a:rPr>
              <a:t>5. </a:t>
            </a:r>
            <a:r>
              <a:rPr lang="en-US" b="true" sz="5300">
                <a:solidFill>
                  <a:srgbClr val="FFFFFF"/>
                </a:solidFill>
                <a:latin typeface="Codec Pro Bold"/>
                <a:ea typeface="Codec Pro Bold"/>
                <a:cs typeface="Codec Pro Bold"/>
                <a:sym typeface="Codec Pro Bold"/>
              </a:rPr>
              <a:t>Sum of Danceability by Song Names (Bar Chart)</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0E022B"/>
        </a:solidFill>
      </p:bgPr>
    </p:bg>
    <p:spTree>
      <p:nvGrpSpPr>
        <p:cNvPr id="1" name=""/>
        <p:cNvGrpSpPr/>
        <p:nvPr/>
      </p:nvGrpSpPr>
      <p:grpSpPr>
        <a:xfrm>
          <a:off x="0" y="0"/>
          <a:ext cx="0" cy="0"/>
          <a:chOff x="0" y="0"/>
          <a:chExt cx="0" cy="0"/>
        </a:xfrm>
      </p:grpSpPr>
      <p:sp>
        <p:nvSpPr>
          <p:cNvPr name="Freeform 2" id="2"/>
          <p:cNvSpPr/>
          <p:nvPr/>
        </p:nvSpPr>
        <p:spPr>
          <a:xfrm flipH="false" flipV="false" rot="0">
            <a:off x="738250" y="2142462"/>
            <a:ext cx="8405750" cy="6002075"/>
          </a:xfrm>
          <a:custGeom>
            <a:avLst/>
            <a:gdLst/>
            <a:ahLst/>
            <a:cxnLst/>
            <a:rect r="r" b="b" t="t" l="l"/>
            <a:pathLst>
              <a:path h="6002075" w="8405750">
                <a:moveTo>
                  <a:pt x="0" y="0"/>
                </a:moveTo>
                <a:lnTo>
                  <a:pt x="8405750" y="0"/>
                </a:lnTo>
                <a:lnTo>
                  <a:pt x="8405750" y="6002076"/>
                </a:lnTo>
                <a:lnTo>
                  <a:pt x="0" y="6002076"/>
                </a:lnTo>
                <a:lnTo>
                  <a:pt x="0" y="0"/>
                </a:lnTo>
                <a:close/>
              </a:path>
            </a:pathLst>
          </a:custGeom>
          <a:blipFill>
            <a:blip r:embed="rId2"/>
            <a:stretch>
              <a:fillRect l="0" t="0" r="0" b="0"/>
            </a:stretch>
          </a:blipFill>
        </p:spPr>
      </p:sp>
      <p:sp>
        <p:nvSpPr>
          <p:cNvPr name="TextBox 3" id="3"/>
          <p:cNvSpPr txBox="true"/>
          <p:nvPr/>
        </p:nvSpPr>
        <p:spPr>
          <a:xfrm rot="0">
            <a:off x="10261452" y="1990062"/>
            <a:ext cx="7260778" cy="6139179"/>
          </a:xfrm>
          <a:prstGeom prst="rect">
            <a:avLst/>
          </a:prstGeom>
        </p:spPr>
        <p:txBody>
          <a:bodyPr anchor="t" rtlCol="false" tIns="0" lIns="0" bIns="0" rIns="0">
            <a:spAutoFit/>
          </a:bodyPr>
          <a:lstStyle/>
          <a:p>
            <a:pPr algn="just" marL="928379" indent="-464190" lvl="1">
              <a:lnSpc>
                <a:spcPts val="6020"/>
              </a:lnSpc>
              <a:buFont typeface="Arial"/>
              <a:buChar char="•"/>
            </a:pPr>
            <a:r>
              <a:rPr lang="en-US" b="true" sz="4300">
                <a:solidFill>
                  <a:srgbClr val="FFFFFF"/>
                </a:solidFill>
                <a:latin typeface="Codec Pro Bold"/>
                <a:ea typeface="Codec Pro Bold"/>
                <a:cs typeface="Codec Pro Bold"/>
                <a:sym typeface="Codec Pro Bold"/>
              </a:rPr>
              <a:t>Majority of songs are Non-Explicit (83.35%) compared to Explicit (16.65%).</a:t>
            </a:r>
          </a:p>
          <a:p>
            <a:pPr algn="just" marL="928379" indent="-464190" lvl="1">
              <a:lnSpc>
                <a:spcPts val="6020"/>
              </a:lnSpc>
              <a:buFont typeface="Arial"/>
              <a:buChar char="•"/>
            </a:pPr>
            <a:r>
              <a:rPr lang="en-US" b="true" sz="4300">
                <a:solidFill>
                  <a:srgbClr val="FFFFFF"/>
                </a:solidFill>
                <a:latin typeface="Codec Pro Bold"/>
                <a:ea typeface="Codec Pro Bold"/>
                <a:cs typeface="Codec Pro Bold"/>
                <a:sym typeface="Codec Pro Bold"/>
              </a:rPr>
              <a:t>Indicates Spotify library leans heavily toward family-friendly/non-explicit tracks.</a:t>
            </a:r>
          </a:p>
        </p:txBody>
      </p:sp>
      <p:sp>
        <p:nvSpPr>
          <p:cNvPr name="TextBox 4" id="4"/>
          <p:cNvSpPr txBox="true"/>
          <p:nvPr/>
        </p:nvSpPr>
        <p:spPr>
          <a:xfrm rot="0">
            <a:off x="0" y="-18415"/>
            <a:ext cx="13891841" cy="1913255"/>
          </a:xfrm>
          <a:prstGeom prst="rect">
            <a:avLst/>
          </a:prstGeom>
        </p:spPr>
        <p:txBody>
          <a:bodyPr anchor="t" rtlCol="false" tIns="0" lIns="0" bIns="0" rIns="0">
            <a:spAutoFit/>
          </a:bodyPr>
          <a:lstStyle/>
          <a:p>
            <a:pPr algn="ctr">
              <a:lnSpc>
                <a:spcPts val="7420"/>
              </a:lnSpc>
              <a:spcBef>
                <a:spcPct val="0"/>
              </a:spcBef>
            </a:pPr>
            <a:r>
              <a:rPr lang="en-US" b="true" sz="5300">
                <a:solidFill>
                  <a:srgbClr val="FFFFFF"/>
                </a:solidFill>
                <a:latin typeface="Codec Pro Bold"/>
                <a:ea typeface="Codec Pro Bold"/>
                <a:cs typeface="Codec Pro Bold"/>
                <a:sym typeface="Codec Pro Bold"/>
              </a:rPr>
              <a:t>6.  </a:t>
            </a:r>
            <a:r>
              <a:rPr lang="en-US" b="true" sz="5300">
                <a:solidFill>
                  <a:srgbClr val="FFFFFF"/>
                </a:solidFill>
                <a:latin typeface="Codec Pro Bold"/>
                <a:ea typeface="Codec Pro Bold"/>
                <a:cs typeface="Codec Pro Bold"/>
                <a:sym typeface="Codec Pro Bold"/>
              </a:rPr>
              <a:t>Popularity Share: Explicit vs Non-Explicit (Donut Chart)</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0E022B"/>
        </a:solidFill>
      </p:bgPr>
    </p:bg>
    <p:spTree>
      <p:nvGrpSpPr>
        <p:cNvPr id="1" name=""/>
        <p:cNvGrpSpPr/>
        <p:nvPr/>
      </p:nvGrpSpPr>
      <p:grpSpPr>
        <a:xfrm>
          <a:off x="0" y="0"/>
          <a:ext cx="0" cy="0"/>
          <a:chOff x="0" y="0"/>
          <a:chExt cx="0" cy="0"/>
        </a:xfrm>
      </p:grpSpPr>
      <p:sp>
        <p:nvSpPr>
          <p:cNvPr name="Freeform 2" id="2"/>
          <p:cNvSpPr/>
          <p:nvPr/>
        </p:nvSpPr>
        <p:spPr>
          <a:xfrm flipH="false" flipV="false" rot="0">
            <a:off x="1771743" y="5636006"/>
            <a:ext cx="5773585" cy="2675217"/>
          </a:xfrm>
          <a:custGeom>
            <a:avLst/>
            <a:gdLst/>
            <a:ahLst/>
            <a:cxnLst/>
            <a:rect r="r" b="b" t="t" l="l"/>
            <a:pathLst>
              <a:path h="2675217" w="5773585">
                <a:moveTo>
                  <a:pt x="0" y="0"/>
                </a:moveTo>
                <a:lnTo>
                  <a:pt x="5773585" y="0"/>
                </a:lnTo>
                <a:lnTo>
                  <a:pt x="5773585" y="2675217"/>
                </a:lnTo>
                <a:lnTo>
                  <a:pt x="0" y="2675217"/>
                </a:lnTo>
                <a:lnTo>
                  <a:pt x="0" y="0"/>
                </a:lnTo>
                <a:close/>
              </a:path>
            </a:pathLst>
          </a:custGeom>
          <a:blipFill>
            <a:blip r:embed="rId2"/>
            <a:stretch>
              <a:fillRect l="0" t="-2577" r="0" b="-2577"/>
            </a:stretch>
          </a:blipFill>
        </p:spPr>
      </p:sp>
      <p:sp>
        <p:nvSpPr>
          <p:cNvPr name="Freeform 3" id="3"/>
          <p:cNvSpPr/>
          <p:nvPr/>
        </p:nvSpPr>
        <p:spPr>
          <a:xfrm flipH="false" flipV="false" rot="0">
            <a:off x="1771743" y="1705276"/>
            <a:ext cx="5773585" cy="2219326"/>
          </a:xfrm>
          <a:custGeom>
            <a:avLst/>
            <a:gdLst/>
            <a:ahLst/>
            <a:cxnLst/>
            <a:rect r="r" b="b" t="t" l="l"/>
            <a:pathLst>
              <a:path h="2219326" w="5773585">
                <a:moveTo>
                  <a:pt x="0" y="0"/>
                </a:moveTo>
                <a:lnTo>
                  <a:pt x="5773585" y="0"/>
                </a:lnTo>
                <a:lnTo>
                  <a:pt x="5773585" y="2219327"/>
                </a:lnTo>
                <a:lnTo>
                  <a:pt x="0" y="2219327"/>
                </a:lnTo>
                <a:lnTo>
                  <a:pt x="0" y="0"/>
                </a:lnTo>
                <a:close/>
              </a:path>
            </a:pathLst>
          </a:custGeom>
          <a:blipFill>
            <a:blip r:embed="rId3"/>
            <a:stretch>
              <a:fillRect l="0" t="0" r="0" b="0"/>
            </a:stretch>
          </a:blipFill>
        </p:spPr>
      </p:sp>
      <p:sp>
        <p:nvSpPr>
          <p:cNvPr name="Freeform 4" id="4"/>
          <p:cNvSpPr/>
          <p:nvPr/>
        </p:nvSpPr>
        <p:spPr>
          <a:xfrm flipH="false" flipV="false" rot="0">
            <a:off x="12006019" y="5809497"/>
            <a:ext cx="5253281" cy="2615498"/>
          </a:xfrm>
          <a:custGeom>
            <a:avLst/>
            <a:gdLst/>
            <a:ahLst/>
            <a:cxnLst/>
            <a:rect r="r" b="b" t="t" l="l"/>
            <a:pathLst>
              <a:path h="2615498" w="5253281">
                <a:moveTo>
                  <a:pt x="0" y="0"/>
                </a:moveTo>
                <a:lnTo>
                  <a:pt x="5253281" y="0"/>
                </a:lnTo>
                <a:lnTo>
                  <a:pt x="5253281" y="2615498"/>
                </a:lnTo>
                <a:lnTo>
                  <a:pt x="0" y="2615498"/>
                </a:lnTo>
                <a:lnTo>
                  <a:pt x="0" y="0"/>
                </a:lnTo>
                <a:close/>
              </a:path>
            </a:pathLst>
          </a:custGeom>
          <a:blipFill>
            <a:blip r:embed="rId4"/>
            <a:stretch>
              <a:fillRect l="0" t="-3520" r="0" b="-3520"/>
            </a:stretch>
          </a:blipFill>
        </p:spPr>
      </p:sp>
      <p:sp>
        <p:nvSpPr>
          <p:cNvPr name="Freeform 5" id="5"/>
          <p:cNvSpPr/>
          <p:nvPr/>
        </p:nvSpPr>
        <p:spPr>
          <a:xfrm flipH="false" flipV="false" rot="0">
            <a:off x="11592494" y="1705276"/>
            <a:ext cx="5666806" cy="2382818"/>
          </a:xfrm>
          <a:custGeom>
            <a:avLst/>
            <a:gdLst/>
            <a:ahLst/>
            <a:cxnLst/>
            <a:rect r="r" b="b" t="t" l="l"/>
            <a:pathLst>
              <a:path h="2382818" w="5666806">
                <a:moveTo>
                  <a:pt x="0" y="0"/>
                </a:moveTo>
                <a:lnTo>
                  <a:pt x="5666806" y="0"/>
                </a:lnTo>
                <a:lnTo>
                  <a:pt x="5666806" y="2382819"/>
                </a:lnTo>
                <a:lnTo>
                  <a:pt x="0" y="2382819"/>
                </a:lnTo>
                <a:lnTo>
                  <a:pt x="0" y="0"/>
                </a:lnTo>
                <a:close/>
              </a:path>
            </a:pathLst>
          </a:custGeom>
          <a:blipFill>
            <a:blip r:embed="rId5"/>
            <a:stretch>
              <a:fillRect l="-6547" t="0" r="-2402" b="-25577"/>
            </a:stretch>
          </a:blipFill>
        </p:spPr>
      </p:sp>
      <p:sp>
        <p:nvSpPr>
          <p:cNvPr name="TextBox 6" id="6"/>
          <p:cNvSpPr txBox="true"/>
          <p:nvPr/>
        </p:nvSpPr>
        <p:spPr>
          <a:xfrm rot="0">
            <a:off x="2362030" y="8292173"/>
            <a:ext cx="9446342" cy="1478942"/>
          </a:xfrm>
          <a:prstGeom prst="rect">
            <a:avLst/>
          </a:prstGeom>
        </p:spPr>
        <p:txBody>
          <a:bodyPr anchor="t" rtlCol="false" tIns="0" lIns="0" bIns="0" rIns="0">
            <a:spAutoFit/>
          </a:bodyPr>
          <a:lstStyle/>
          <a:p>
            <a:pPr algn="just">
              <a:lnSpc>
                <a:spcPts val="5633"/>
              </a:lnSpc>
            </a:pPr>
            <a:r>
              <a:rPr lang="en-US" sz="4023" b="true">
                <a:solidFill>
                  <a:srgbClr val="FFFFFF"/>
                </a:solidFill>
                <a:latin typeface="Codec Pro Bold"/>
                <a:ea typeface="Codec Pro Bold"/>
                <a:cs typeface="Codec Pro Bold"/>
                <a:sym typeface="Codec Pro Bold"/>
              </a:rPr>
              <a:t>Songs list</a:t>
            </a:r>
          </a:p>
          <a:p>
            <a:pPr algn="just">
              <a:lnSpc>
                <a:spcPts val="5633"/>
              </a:lnSpc>
              <a:spcBef>
                <a:spcPct val="0"/>
              </a:spcBef>
            </a:pPr>
          </a:p>
        </p:txBody>
      </p:sp>
      <p:sp>
        <p:nvSpPr>
          <p:cNvPr name="TextBox 7" id="7"/>
          <p:cNvSpPr txBox="true"/>
          <p:nvPr/>
        </p:nvSpPr>
        <p:spPr>
          <a:xfrm rot="0">
            <a:off x="1771743" y="4071339"/>
            <a:ext cx="9446342" cy="1478942"/>
          </a:xfrm>
          <a:prstGeom prst="rect">
            <a:avLst/>
          </a:prstGeom>
        </p:spPr>
        <p:txBody>
          <a:bodyPr anchor="t" rtlCol="false" tIns="0" lIns="0" bIns="0" rIns="0">
            <a:spAutoFit/>
          </a:bodyPr>
          <a:lstStyle/>
          <a:p>
            <a:pPr algn="just">
              <a:lnSpc>
                <a:spcPts val="5633"/>
              </a:lnSpc>
            </a:pPr>
            <a:r>
              <a:rPr lang="en-US" sz="4023" b="true">
                <a:solidFill>
                  <a:srgbClr val="FFFFFF"/>
                </a:solidFill>
                <a:latin typeface="Codec Pro Bold"/>
                <a:ea typeface="Codec Pro Bold"/>
                <a:cs typeface="Codec Pro Bold"/>
                <a:sym typeface="Codec Pro Bold"/>
              </a:rPr>
              <a:t>Popularity Range Slider</a:t>
            </a:r>
          </a:p>
          <a:p>
            <a:pPr algn="just">
              <a:lnSpc>
                <a:spcPts val="5633"/>
              </a:lnSpc>
              <a:spcBef>
                <a:spcPct val="0"/>
              </a:spcBef>
            </a:pPr>
          </a:p>
        </p:txBody>
      </p:sp>
      <p:sp>
        <p:nvSpPr>
          <p:cNvPr name="TextBox 8" id="8"/>
          <p:cNvSpPr txBox="true"/>
          <p:nvPr/>
        </p:nvSpPr>
        <p:spPr>
          <a:xfrm rot="0">
            <a:off x="12761942" y="8634545"/>
            <a:ext cx="9446342" cy="1478942"/>
          </a:xfrm>
          <a:prstGeom prst="rect">
            <a:avLst/>
          </a:prstGeom>
        </p:spPr>
        <p:txBody>
          <a:bodyPr anchor="t" rtlCol="false" tIns="0" lIns="0" bIns="0" rIns="0">
            <a:spAutoFit/>
          </a:bodyPr>
          <a:lstStyle/>
          <a:p>
            <a:pPr algn="just">
              <a:lnSpc>
                <a:spcPts val="5633"/>
              </a:lnSpc>
            </a:pPr>
            <a:r>
              <a:rPr lang="en-US" sz="4023" b="true">
                <a:solidFill>
                  <a:srgbClr val="FFFFFF"/>
                </a:solidFill>
                <a:latin typeface="Codec Pro Bold"/>
                <a:ea typeface="Codec Pro Bold"/>
                <a:cs typeface="Codec Pro Bold"/>
                <a:sym typeface="Codec Pro Bold"/>
              </a:rPr>
              <a:t>Artists list</a:t>
            </a:r>
          </a:p>
          <a:p>
            <a:pPr algn="just">
              <a:lnSpc>
                <a:spcPts val="5633"/>
              </a:lnSpc>
              <a:spcBef>
                <a:spcPct val="0"/>
              </a:spcBef>
            </a:pPr>
          </a:p>
        </p:txBody>
      </p:sp>
      <p:sp>
        <p:nvSpPr>
          <p:cNvPr name="TextBox 9" id="9"/>
          <p:cNvSpPr txBox="true"/>
          <p:nvPr/>
        </p:nvSpPr>
        <p:spPr>
          <a:xfrm rot="0">
            <a:off x="12006019" y="4297341"/>
            <a:ext cx="4503837" cy="755649"/>
          </a:xfrm>
          <a:prstGeom prst="rect">
            <a:avLst/>
          </a:prstGeom>
        </p:spPr>
        <p:txBody>
          <a:bodyPr anchor="t" rtlCol="false" tIns="0" lIns="0" bIns="0" rIns="0">
            <a:spAutoFit/>
          </a:bodyPr>
          <a:lstStyle/>
          <a:p>
            <a:pPr algn="ctr">
              <a:lnSpc>
                <a:spcPts val="5600"/>
              </a:lnSpc>
              <a:spcBef>
                <a:spcPct val="0"/>
              </a:spcBef>
            </a:pPr>
            <a:r>
              <a:rPr lang="en-US" b="true" sz="4000">
                <a:solidFill>
                  <a:srgbClr val="FFFFFF"/>
                </a:solidFill>
                <a:latin typeface="Codec Pro Bold"/>
                <a:ea typeface="Codec Pro Bold"/>
                <a:cs typeface="Codec Pro Bold"/>
                <a:sym typeface="Codec Pro Bold"/>
              </a:rPr>
              <a:t>Year Range Slider</a:t>
            </a:r>
            <a:r>
              <a:rPr lang="en-US" b="true" sz="4000">
                <a:solidFill>
                  <a:srgbClr val="FFFFFF"/>
                </a:solidFill>
                <a:latin typeface="Codec Pro Bold"/>
                <a:ea typeface="Codec Pro Bold"/>
                <a:cs typeface="Codec Pro Bold"/>
                <a:sym typeface="Codec Pro Bold"/>
              </a:rPr>
              <a:t>t</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3317" t="0" r="-3317" b="0"/>
            </a:stretch>
          </a:blipFill>
        </p:spPr>
      </p:sp>
      <p:sp>
        <p:nvSpPr>
          <p:cNvPr name="Freeform 3" id="3"/>
          <p:cNvSpPr/>
          <p:nvPr/>
        </p:nvSpPr>
        <p:spPr>
          <a:xfrm flipH="false" flipV="false" rot="0">
            <a:off x="-1678302" y="-1121099"/>
            <a:ext cx="5216487" cy="5216487"/>
          </a:xfrm>
          <a:custGeom>
            <a:avLst/>
            <a:gdLst/>
            <a:ahLst/>
            <a:cxnLst/>
            <a:rect r="r" b="b" t="t" l="l"/>
            <a:pathLst>
              <a:path h="5216487" w="5216487">
                <a:moveTo>
                  <a:pt x="0" y="0"/>
                </a:moveTo>
                <a:lnTo>
                  <a:pt x="5216487" y="0"/>
                </a:lnTo>
                <a:lnTo>
                  <a:pt x="5216487" y="5216487"/>
                </a:lnTo>
                <a:lnTo>
                  <a:pt x="0" y="5216487"/>
                </a:lnTo>
                <a:lnTo>
                  <a:pt x="0" y="0"/>
                </a:lnTo>
                <a:close/>
              </a:path>
            </a:pathLst>
          </a:custGeom>
          <a:blipFill>
            <a:blip r:embed="rId3">
              <a:alphaModFix amt="21999"/>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1940083" y="1927635"/>
            <a:ext cx="9316530" cy="5278120"/>
          </a:xfrm>
          <a:prstGeom prst="rect">
            <a:avLst/>
          </a:prstGeom>
        </p:spPr>
        <p:txBody>
          <a:bodyPr anchor="t" rtlCol="false" tIns="0" lIns="0" bIns="0" rIns="0">
            <a:spAutoFit/>
          </a:bodyPr>
          <a:lstStyle/>
          <a:p>
            <a:pPr algn="just" marL="798831" indent="-399416" lvl="1">
              <a:lnSpc>
                <a:spcPts val="5180"/>
              </a:lnSpc>
              <a:buFont typeface="Arial"/>
              <a:buChar char="•"/>
            </a:pPr>
            <a:r>
              <a:rPr lang="en-US" sz="3700">
                <a:solidFill>
                  <a:srgbClr val="FFFFFF"/>
                </a:solidFill>
                <a:latin typeface="Poppins"/>
                <a:ea typeface="Poppins"/>
                <a:cs typeface="Poppins"/>
                <a:sym typeface="Poppins"/>
              </a:rPr>
              <a:t>Introduction</a:t>
            </a:r>
          </a:p>
          <a:p>
            <a:pPr algn="just" marL="798831" indent="-399416" lvl="1">
              <a:lnSpc>
                <a:spcPts val="5180"/>
              </a:lnSpc>
              <a:buFont typeface="Arial"/>
              <a:buChar char="•"/>
            </a:pPr>
            <a:r>
              <a:rPr lang="en-US" sz="3700">
                <a:solidFill>
                  <a:srgbClr val="FFFFFF"/>
                </a:solidFill>
                <a:latin typeface="Poppins"/>
                <a:ea typeface="Poppins"/>
                <a:cs typeface="Poppins"/>
                <a:sym typeface="Poppins"/>
              </a:rPr>
              <a:t>Description</a:t>
            </a:r>
          </a:p>
          <a:p>
            <a:pPr algn="just" marL="798831" indent="-399416" lvl="1">
              <a:lnSpc>
                <a:spcPts val="5180"/>
              </a:lnSpc>
              <a:buFont typeface="Arial"/>
              <a:buChar char="•"/>
            </a:pPr>
            <a:r>
              <a:rPr lang="en-US" sz="3700">
                <a:solidFill>
                  <a:srgbClr val="FFFFFF"/>
                </a:solidFill>
                <a:latin typeface="Poppins"/>
                <a:ea typeface="Poppins"/>
                <a:cs typeface="Poppins"/>
                <a:sym typeface="Poppins"/>
              </a:rPr>
              <a:t>Technologies Used</a:t>
            </a:r>
          </a:p>
          <a:p>
            <a:pPr algn="just" marL="798831" indent="-399416" lvl="1">
              <a:lnSpc>
                <a:spcPts val="5180"/>
              </a:lnSpc>
              <a:buFont typeface="Arial"/>
              <a:buChar char="•"/>
            </a:pPr>
            <a:r>
              <a:rPr lang="en-US" sz="3700">
                <a:solidFill>
                  <a:srgbClr val="FFFFFF"/>
                </a:solidFill>
                <a:latin typeface="Poppins"/>
                <a:ea typeface="Poppins"/>
                <a:cs typeface="Poppins"/>
                <a:sym typeface="Poppins"/>
              </a:rPr>
              <a:t>Data Exploration</a:t>
            </a:r>
          </a:p>
          <a:p>
            <a:pPr algn="just" marL="798831" indent="-399416" lvl="1">
              <a:lnSpc>
                <a:spcPts val="5180"/>
              </a:lnSpc>
              <a:buFont typeface="Arial"/>
              <a:buChar char="•"/>
            </a:pPr>
            <a:r>
              <a:rPr lang="en-US" sz="3700">
                <a:solidFill>
                  <a:srgbClr val="FFFFFF"/>
                </a:solidFill>
                <a:latin typeface="Poppins"/>
                <a:ea typeface="Poppins"/>
                <a:cs typeface="Poppins"/>
                <a:sym typeface="Poppins"/>
              </a:rPr>
              <a:t>Prediction from the Dataset</a:t>
            </a:r>
          </a:p>
          <a:p>
            <a:pPr algn="just" marL="798831" indent="-399416" lvl="1">
              <a:lnSpc>
                <a:spcPts val="5180"/>
              </a:lnSpc>
              <a:buFont typeface="Arial"/>
              <a:buChar char="•"/>
            </a:pPr>
            <a:r>
              <a:rPr lang="en-US" sz="3700">
                <a:solidFill>
                  <a:srgbClr val="FFFFFF"/>
                </a:solidFill>
                <a:latin typeface="Poppins"/>
                <a:ea typeface="Poppins"/>
                <a:cs typeface="Poppins"/>
                <a:sym typeface="Poppins"/>
              </a:rPr>
              <a:t>Approach</a:t>
            </a:r>
          </a:p>
          <a:p>
            <a:pPr algn="just" marL="798831" indent="-399416" lvl="1">
              <a:lnSpc>
                <a:spcPts val="5180"/>
              </a:lnSpc>
              <a:buFont typeface="Arial"/>
              <a:buChar char="•"/>
            </a:pPr>
            <a:r>
              <a:rPr lang="en-US" sz="3700">
                <a:solidFill>
                  <a:srgbClr val="FFFFFF"/>
                </a:solidFill>
                <a:latin typeface="Poppins"/>
                <a:ea typeface="Poppins"/>
                <a:cs typeface="Poppins"/>
                <a:sym typeface="Poppins"/>
              </a:rPr>
              <a:t>Dashboard</a:t>
            </a:r>
          </a:p>
          <a:p>
            <a:pPr algn="just" marL="798831" indent="-399416" lvl="1">
              <a:lnSpc>
                <a:spcPts val="5180"/>
              </a:lnSpc>
              <a:buFont typeface="Arial"/>
              <a:buChar char="•"/>
            </a:pPr>
            <a:r>
              <a:rPr lang="en-US" sz="3700">
                <a:solidFill>
                  <a:srgbClr val="FFFFFF"/>
                </a:solidFill>
                <a:latin typeface="Poppins"/>
                <a:ea typeface="Poppins"/>
                <a:cs typeface="Poppins"/>
                <a:sym typeface="Poppins"/>
              </a:rPr>
              <a:t>Conclusion</a:t>
            </a:r>
          </a:p>
        </p:txBody>
      </p:sp>
      <p:sp>
        <p:nvSpPr>
          <p:cNvPr name="Freeform 5" id="5"/>
          <p:cNvSpPr/>
          <p:nvPr/>
        </p:nvSpPr>
        <p:spPr>
          <a:xfrm flipH="false" flipV="false" rot="0">
            <a:off x="12116013" y="-2116262"/>
            <a:ext cx="6171987" cy="6289923"/>
          </a:xfrm>
          <a:custGeom>
            <a:avLst/>
            <a:gdLst/>
            <a:ahLst/>
            <a:cxnLst/>
            <a:rect r="r" b="b" t="t" l="l"/>
            <a:pathLst>
              <a:path h="6289923" w="6171987">
                <a:moveTo>
                  <a:pt x="0" y="0"/>
                </a:moveTo>
                <a:lnTo>
                  <a:pt x="6171987" y="0"/>
                </a:lnTo>
                <a:lnTo>
                  <a:pt x="6171987" y="6289924"/>
                </a:lnTo>
                <a:lnTo>
                  <a:pt x="0" y="6289924"/>
                </a:lnTo>
                <a:lnTo>
                  <a:pt x="0" y="0"/>
                </a:lnTo>
                <a:close/>
              </a:path>
            </a:pathLst>
          </a:custGeom>
          <a:blipFill>
            <a:blip r:embed="rId5">
              <a:alphaModFix amt="80000"/>
            </a:blip>
            <a:stretch>
              <a:fillRect l="0" t="0" r="0" b="0"/>
            </a:stretch>
          </a:blipFill>
        </p:spPr>
      </p:sp>
      <p:sp>
        <p:nvSpPr>
          <p:cNvPr name="Freeform 6" id="6"/>
          <p:cNvSpPr/>
          <p:nvPr/>
        </p:nvSpPr>
        <p:spPr>
          <a:xfrm flipH="false" flipV="false" rot="0">
            <a:off x="8170619" y="7399062"/>
            <a:ext cx="6171987" cy="6289923"/>
          </a:xfrm>
          <a:custGeom>
            <a:avLst/>
            <a:gdLst/>
            <a:ahLst/>
            <a:cxnLst/>
            <a:rect r="r" b="b" t="t" l="l"/>
            <a:pathLst>
              <a:path h="6289923" w="6171987">
                <a:moveTo>
                  <a:pt x="0" y="0"/>
                </a:moveTo>
                <a:lnTo>
                  <a:pt x="6171988" y="0"/>
                </a:lnTo>
                <a:lnTo>
                  <a:pt x="6171988" y="6289924"/>
                </a:lnTo>
                <a:lnTo>
                  <a:pt x="0" y="6289924"/>
                </a:lnTo>
                <a:lnTo>
                  <a:pt x="0" y="0"/>
                </a:lnTo>
                <a:close/>
              </a:path>
            </a:pathLst>
          </a:custGeom>
          <a:blipFill>
            <a:blip r:embed="rId5">
              <a:alphaModFix amt="80000"/>
            </a:blip>
            <a:stretch>
              <a:fillRect l="0" t="0" r="0" b="0"/>
            </a:stretch>
          </a:blipFill>
        </p:spPr>
      </p:sp>
      <p:sp>
        <p:nvSpPr>
          <p:cNvPr name="Freeform 7" id="7"/>
          <p:cNvSpPr/>
          <p:nvPr/>
        </p:nvSpPr>
        <p:spPr>
          <a:xfrm flipH="false" flipV="false" rot="0">
            <a:off x="8627551" y="1028700"/>
            <a:ext cx="8297928" cy="8360632"/>
          </a:xfrm>
          <a:custGeom>
            <a:avLst/>
            <a:gdLst/>
            <a:ahLst/>
            <a:cxnLst/>
            <a:rect r="r" b="b" t="t" l="l"/>
            <a:pathLst>
              <a:path h="8360632" w="8297928">
                <a:moveTo>
                  <a:pt x="0" y="0"/>
                </a:moveTo>
                <a:lnTo>
                  <a:pt x="8297928" y="0"/>
                </a:lnTo>
                <a:lnTo>
                  <a:pt x="8297928" y="8360632"/>
                </a:lnTo>
                <a:lnTo>
                  <a:pt x="0" y="8360632"/>
                </a:lnTo>
                <a:lnTo>
                  <a:pt x="0" y="0"/>
                </a:lnTo>
                <a:close/>
              </a:path>
            </a:pathLst>
          </a:custGeom>
          <a:blipFill>
            <a:blip r:embed="rId6"/>
            <a:stretch>
              <a:fillRect l="0" t="0" r="0" b="0"/>
            </a:stretch>
          </a:blipFill>
        </p:spPr>
      </p:sp>
      <p:sp>
        <p:nvSpPr>
          <p:cNvPr name="TextBox 8" id="8"/>
          <p:cNvSpPr txBox="true"/>
          <p:nvPr/>
        </p:nvSpPr>
        <p:spPr>
          <a:xfrm rot="0">
            <a:off x="1940083" y="1095375"/>
            <a:ext cx="9663078" cy="843915"/>
          </a:xfrm>
          <a:prstGeom prst="rect">
            <a:avLst/>
          </a:prstGeom>
        </p:spPr>
        <p:txBody>
          <a:bodyPr anchor="t" rtlCol="false" tIns="0" lIns="0" bIns="0" rIns="0">
            <a:spAutoFit/>
          </a:bodyPr>
          <a:lstStyle/>
          <a:p>
            <a:pPr algn="l">
              <a:lnSpc>
                <a:spcPts val="5580"/>
              </a:lnSpc>
            </a:pPr>
            <a:r>
              <a:rPr lang="en-US" sz="6000" b="true">
                <a:solidFill>
                  <a:srgbClr val="FFFFFF"/>
                </a:solidFill>
                <a:latin typeface="Codec Pro Bold"/>
                <a:ea typeface="Codec Pro Bold"/>
                <a:cs typeface="Codec Pro Bold"/>
                <a:sym typeface="Codec Pro Bold"/>
              </a:rPr>
              <a:t>Content</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0E022B"/>
        </a:solidFill>
      </p:bgPr>
    </p:bg>
    <p:spTree>
      <p:nvGrpSpPr>
        <p:cNvPr id="1" name=""/>
        <p:cNvGrpSpPr/>
        <p:nvPr/>
      </p:nvGrpSpPr>
      <p:grpSpPr>
        <a:xfrm>
          <a:off x="0" y="0"/>
          <a:ext cx="0" cy="0"/>
          <a:chOff x="0" y="0"/>
          <a:chExt cx="0" cy="0"/>
        </a:xfrm>
      </p:grpSpPr>
      <p:sp>
        <p:nvSpPr>
          <p:cNvPr name="Freeform 2" id="2"/>
          <p:cNvSpPr/>
          <p:nvPr/>
        </p:nvSpPr>
        <p:spPr>
          <a:xfrm flipH="false" flipV="false" rot="0">
            <a:off x="494817" y="2788142"/>
            <a:ext cx="8649183" cy="4710716"/>
          </a:xfrm>
          <a:custGeom>
            <a:avLst/>
            <a:gdLst/>
            <a:ahLst/>
            <a:cxnLst/>
            <a:rect r="r" b="b" t="t" l="l"/>
            <a:pathLst>
              <a:path h="4710716" w="8649183">
                <a:moveTo>
                  <a:pt x="0" y="0"/>
                </a:moveTo>
                <a:lnTo>
                  <a:pt x="8649183" y="0"/>
                </a:lnTo>
                <a:lnTo>
                  <a:pt x="8649183" y="4710716"/>
                </a:lnTo>
                <a:lnTo>
                  <a:pt x="0" y="4710716"/>
                </a:lnTo>
                <a:lnTo>
                  <a:pt x="0" y="0"/>
                </a:lnTo>
                <a:close/>
              </a:path>
            </a:pathLst>
          </a:custGeom>
          <a:blipFill>
            <a:blip r:embed="rId2"/>
            <a:stretch>
              <a:fillRect l="0" t="0" r="0" b="0"/>
            </a:stretch>
          </a:blipFill>
        </p:spPr>
      </p:sp>
      <p:sp>
        <p:nvSpPr>
          <p:cNvPr name="TextBox 3" id="3"/>
          <p:cNvSpPr txBox="true"/>
          <p:nvPr/>
        </p:nvSpPr>
        <p:spPr>
          <a:xfrm rot="0">
            <a:off x="9472662" y="2673842"/>
            <a:ext cx="7786638" cy="3126434"/>
          </a:xfrm>
          <a:prstGeom prst="rect">
            <a:avLst/>
          </a:prstGeom>
        </p:spPr>
        <p:txBody>
          <a:bodyPr anchor="t" rtlCol="false" tIns="0" lIns="0" bIns="0" rIns="0">
            <a:spAutoFit/>
          </a:bodyPr>
          <a:lstStyle/>
          <a:p>
            <a:pPr algn="just" marL="628711" indent="-314356" lvl="1">
              <a:lnSpc>
                <a:spcPts val="4076"/>
              </a:lnSpc>
              <a:buFont typeface="Arial"/>
              <a:buChar char="•"/>
            </a:pPr>
            <a:r>
              <a:rPr lang="en-US" b="true" sz="2912">
                <a:solidFill>
                  <a:srgbClr val="FFFFFF"/>
                </a:solidFill>
                <a:latin typeface="Codec Pro Bold"/>
                <a:ea typeface="Codec Pro Bold"/>
                <a:cs typeface="Codec Pro Bold"/>
                <a:sym typeface="Codec Pro Bold"/>
              </a:rPr>
              <a:t>Shows the overall distribution of total energy (39.21K) vs. danceability (37.18K) in songs.</a:t>
            </a:r>
          </a:p>
          <a:p>
            <a:pPr algn="just" marL="628711" indent="-314356" lvl="1">
              <a:lnSpc>
                <a:spcPts val="4076"/>
              </a:lnSpc>
              <a:buFont typeface="Arial"/>
              <a:buChar char="•"/>
            </a:pPr>
            <a:r>
              <a:rPr lang="en-US" b="true" sz="2912">
                <a:solidFill>
                  <a:srgbClr val="FFFFFF"/>
                </a:solidFill>
                <a:latin typeface="Codec Pro Bold"/>
                <a:ea typeface="Codec Pro Bold"/>
                <a:cs typeface="Codec Pro Bold"/>
                <a:sym typeface="Codec Pro Bold"/>
              </a:rPr>
              <a:t>Energy slightly dominates over danceability, highlighting energetic tracks' prevalence.</a:t>
            </a:r>
          </a:p>
        </p:txBody>
      </p:sp>
      <p:sp>
        <p:nvSpPr>
          <p:cNvPr name="TextBox 4" id="4"/>
          <p:cNvSpPr txBox="true"/>
          <p:nvPr/>
        </p:nvSpPr>
        <p:spPr>
          <a:xfrm rot="0">
            <a:off x="494817" y="321865"/>
            <a:ext cx="10590559" cy="1913255"/>
          </a:xfrm>
          <a:prstGeom prst="rect">
            <a:avLst/>
          </a:prstGeom>
        </p:spPr>
        <p:txBody>
          <a:bodyPr anchor="t" rtlCol="false" tIns="0" lIns="0" bIns="0" rIns="0">
            <a:spAutoFit/>
          </a:bodyPr>
          <a:lstStyle/>
          <a:p>
            <a:pPr algn="ctr">
              <a:lnSpc>
                <a:spcPts val="7420"/>
              </a:lnSpc>
              <a:spcBef>
                <a:spcPct val="0"/>
              </a:spcBef>
            </a:pPr>
            <a:r>
              <a:rPr lang="en-US" b="true" sz="5300">
                <a:solidFill>
                  <a:srgbClr val="FFFFFF"/>
                </a:solidFill>
                <a:latin typeface="Codec Pro Bold"/>
                <a:ea typeface="Codec Pro Bold"/>
                <a:cs typeface="Codec Pro Bold"/>
                <a:sym typeface="Codec Pro Bold"/>
              </a:rPr>
              <a:t>Sum of Energy &amp; Danceability (Treemap)</a:t>
            </a:r>
          </a:p>
        </p:txBody>
      </p:sp>
      <p:sp>
        <p:nvSpPr>
          <p:cNvPr name="Freeform 5" id="5"/>
          <p:cNvSpPr/>
          <p:nvPr/>
        </p:nvSpPr>
        <p:spPr>
          <a:xfrm flipH="false" flipV="false" rot="0">
            <a:off x="328837" y="8755909"/>
            <a:ext cx="8134460" cy="1004782"/>
          </a:xfrm>
          <a:custGeom>
            <a:avLst/>
            <a:gdLst/>
            <a:ahLst/>
            <a:cxnLst/>
            <a:rect r="r" b="b" t="t" l="l"/>
            <a:pathLst>
              <a:path h="1004782" w="8134460">
                <a:moveTo>
                  <a:pt x="0" y="0"/>
                </a:moveTo>
                <a:lnTo>
                  <a:pt x="8134459" y="0"/>
                </a:lnTo>
                <a:lnTo>
                  <a:pt x="8134459" y="1004782"/>
                </a:lnTo>
                <a:lnTo>
                  <a:pt x="0" y="1004782"/>
                </a:lnTo>
                <a:lnTo>
                  <a:pt x="0" y="0"/>
                </a:lnTo>
                <a:close/>
              </a:path>
            </a:pathLst>
          </a:custGeom>
          <a:blipFill>
            <a:blip r:embed="rId3"/>
            <a:stretch>
              <a:fillRect l="0" t="0" r="0" b="0"/>
            </a:stretch>
          </a:blipFill>
        </p:spPr>
      </p:sp>
      <p:sp>
        <p:nvSpPr>
          <p:cNvPr name="TextBox 6" id="6"/>
          <p:cNvSpPr txBox="true"/>
          <p:nvPr/>
        </p:nvSpPr>
        <p:spPr>
          <a:xfrm rot="0">
            <a:off x="9735592" y="6597197"/>
            <a:ext cx="8226898" cy="3587494"/>
          </a:xfrm>
          <a:prstGeom prst="rect">
            <a:avLst/>
          </a:prstGeom>
        </p:spPr>
        <p:txBody>
          <a:bodyPr anchor="t" rtlCol="false" tIns="0" lIns="0" bIns="0" rIns="0">
            <a:spAutoFit/>
          </a:bodyPr>
          <a:lstStyle/>
          <a:p>
            <a:pPr algn="just" marL="752427" indent="-376213" lvl="1">
              <a:lnSpc>
                <a:spcPts val="4879"/>
              </a:lnSpc>
              <a:buFont typeface="Arial"/>
              <a:buChar char="•"/>
            </a:pPr>
            <a:r>
              <a:rPr lang="en-US" b="true" sz="3485">
                <a:solidFill>
                  <a:srgbClr val="FFFFFF"/>
                </a:solidFill>
                <a:latin typeface="Codec Pro Bold"/>
                <a:ea typeface="Codec Pro Bold"/>
                <a:cs typeface="Codec Pro Bold"/>
                <a:sym typeface="Codec Pro Bold"/>
              </a:rPr>
              <a:t>Dataset summary cards</a:t>
            </a:r>
          </a:p>
          <a:p>
            <a:pPr algn="just" marL="601300" indent="-300650" lvl="1">
              <a:lnSpc>
                <a:spcPts val="3899"/>
              </a:lnSpc>
              <a:buFont typeface="Arial"/>
              <a:buChar char="•"/>
            </a:pPr>
            <a:r>
              <a:rPr lang="en-US" b="true" sz="2785">
                <a:solidFill>
                  <a:srgbClr val="FFFFFF"/>
                </a:solidFill>
                <a:latin typeface="Codec Pro Bold"/>
                <a:ea typeface="Codec Pro Bold"/>
                <a:cs typeface="Codec Pro Bold"/>
                <a:sym typeface="Codec Pro Bold"/>
              </a:rPr>
              <a:t>Shows key dataset summary statistics: first ID, total popularity (3M), earliest release year (1933), and total liveness (12.31K).</a:t>
            </a:r>
          </a:p>
          <a:p>
            <a:pPr algn="just" marL="601300" indent="-300650" lvl="1">
              <a:lnSpc>
                <a:spcPts val="3899"/>
              </a:lnSpc>
              <a:buFont typeface="Arial"/>
              <a:buChar char="•"/>
            </a:pPr>
            <a:r>
              <a:rPr lang="en-US" b="true" sz="2785">
                <a:solidFill>
                  <a:srgbClr val="FFFFFF"/>
                </a:solidFill>
                <a:latin typeface="Codec Pro Bold"/>
                <a:ea typeface="Codec Pro Bold"/>
                <a:cs typeface="Codec Pro Bold"/>
                <a:sym typeface="Codec Pro Bold"/>
              </a:rPr>
              <a:t>Provides a quick, high-level overview of the dataset’s scope and scale for the presentation</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0E022B"/>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1028700"/>
            <a:ext cx="16230600" cy="9170289"/>
          </a:xfrm>
          <a:custGeom>
            <a:avLst/>
            <a:gdLst/>
            <a:ahLst/>
            <a:cxnLst/>
            <a:rect r="r" b="b" t="t" l="l"/>
            <a:pathLst>
              <a:path h="9170289" w="16230600">
                <a:moveTo>
                  <a:pt x="0" y="0"/>
                </a:moveTo>
                <a:lnTo>
                  <a:pt x="16230600" y="0"/>
                </a:lnTo>
                <a:lnTo>
                  <a:pt x="16230600" y="9170289"/>
                </a:lnTo>
                <a:lnTo>
                  <a:pt x="0" y="9170289"/>
                </a:lnTo>
                <a:lnTo>
                  <a:pt x="0" y="0"/>
                </a:lnTo>
                <a:close/>
              </a:path>
            </a:pathLst>
          </a:custGeom>
          <a:blipFill>
            <a:blip r:embed="rId2"/>
            <a:stretch>
              <a:fillRect l="0" t="0" r="0" b="0"/>
            </a:stretch>
          </a:blipFill>
        </p:spPr>
      </p:sp>
      <p:sp>
        <p:nvSpPr>
          <p:cNvPr name="TextBox 3" id="3"/>
          <p:cNvSpPr txBox="true"/>
          <p:nvPr/>
        </p:nvSpPr>
        <p:spPr>
          <a:xfrm rot="0">
            <a:off x="1028700" y="-101600"/>
            <a:ext cx="4065687" cy="1130300"/>
          </a:xfrm>
          <a:prstGeom prst="rect">
            <a:avLst/>
          </a:prstGeom>
        </p:spPr>
        <p:txBody>
          <a:bodyPr anchor="t" rtlCol="false" tIns="0" lIns="0" bIns="0" rIns="0">
            <a:spAutoFit/>
          </a:bodyPr>
          <a:lstStyle/>
          <a:p>
            <a:pPr algn="ctr">
              <a:lnSpc>
                <a:spcPts val="8400"/>
              </a:lnSpc>
              <a:spcBef>
                <a:spcPct val="0"/>
              </a:spcBef>
            </a:pPr>
            <a:r>
              <a:rPr lang="en-US" b="true" sz="6000">
                <a:solidFill>
                  <a:srgbClr val="FAF8F8"/>
                </a:solidFill>
                <a:latin typeface="Codec Pro Bold"/>
                <a:ea typeface="Codec Pro Bold"/>
                <a:cs typeface="Codec Pro Bold"/>
                <a:sym typeface="Codec Pro Bold"/>
              </a:rPr>
              <a:t>Dashboard</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0E022B"/>
        </a:solidFill>
      </p:bgPr>
    </p:bg>
    <p:spTree>
      <p:nvGrpSpPr>
        <p:cNvPr id="1" name=""/>
        <p:cNvGrpSpPr/>
        <p:nvPr/>
      </p:nvGrpSpPr>
      <p:grpSpPr>
        <a:xfrm>
          <a:off x="0" y="0"/>
          <a:ext cx="0" cy="0"/>
          <a:chOff x="0" y="0"/>
          <a:chExt cx="0" cy="0"/>
        </a:xfrm>
      </p:grpSpPr>
      <p:sp>
        <p:nvSpPr>
          <p:cNvPr name="Freeform 2" id="2"/>
          <p:cNvSpPr/>
          <p:nvPr/>
        </p:nvSpPr>
        <p:spPr>
          <a:xfrm flipH="false" flipV="false" rot="0">
            <a:off x="392649" y="177108"/>
            <a:ext cx="17502702" cy="9932783"/>
          </a:xfrm>
          <a:custGeom>
            <a:avLst/>
            <a:gdLst/>
            <a:ahLst/>
            <a:cxnLst/>
            <a:rect r="r" b="b" t="t" l="l"/>
            <a:pathLst>
              <a:path h="9932783" w="17502702">
                <a:moveTo>
                  <a:pt x="0" y="0"/>
                </a:moveTo>
                <a:lnTo>
                  <a:pt x="17502702" y="0"/>
                </a:lnTo>
                <a:lnTo>
                  <a:pt x="17502702" y="9932784"/>
                </a:lnTo>
                <a:lnTo>
                  <a:pt x="0" y="9932784"/>
                </a:lnTo>
                <a:lnTo>
                  <a:pt x="0" y="0"/>
                </a:lnTo>
                <a:close/>
              </a:path>
            </a:pathLst>
          </a:custGeom>
          <a:blipFill>
            <a:blip r:embed="rId2"/>
            <a:stretch>
              <a:fillRect l="0" t="0" r="0" b="0"/>
            </a:stretch>
          </a:blipFill>
        </p:spPr>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0E022B"/>
        </a:solidFill>
      </p:bgPr>
    </p:bg>
    <p:spTree>
      <p:nvGrpSpPr>
        <p:cNvPr id="1" name=""/>
        <p:cNvGrpSpPr/>
        <p:nvPr/>
      </p:nvGrpSpPr>
      <p:grpSpPr>
        <a:xfrm>
          <a:off x="0" y="0"/>
          <a:ext cx="0" cy="0"/>
          <a:chOff x="0" y="0"/>
          <a:chExt cx="0" cy="0"/>
        </a:xfrm>
      </p:grpSpPr>
      <p:sp>
        <p:nvSpPr>
          <p:cNvPr name="Freeform 2" id="2"/>
          <p:cNvSpPr/>
          <p:nvPr/>
        </p:nvSpPr>
        <p:spPr>
          <a:xfrm flipH="false" flipV="false" rot="0">
            <a:off x="470843" y="210642"/>
            <a:ext cx="17388614" cy="9756080"/>
          </a:xfrm>
          <a:custGeom>
            <a:avLst/>
            <a:gdLst/>
            <a:ahLst/>
            <a:cxnLst/>
            <a:rect r="r" b="b" t="t" l="l"/>
            <a:pathLst>
              <a:path h="9756080" w="17388614">
                <a:moveTo>
                  <a:pt x="0" y="0"/>
                </a:moveTo>
                <a:lnTo>
                  <a:pt x="17388614" y="0"/>
                </a:lnTo>
                <a:lnTo>
                  <a:pt x="17388614" y="9756080"/>
                </a:lnTo>
                <a:lnTo>
                  <a:pt x="0" y="9756080"/>
                </a:lnTo>
                <a:lnTo>
                  <a:pt x="0" y="0"/>
                </a:lnTo>
                <a:close/>
              </a:path>
            </a:pathLst>
          </a:custGeom>
          <a:blipFill>
            <a:blip r:embed="rId2"/>
            <a:stretch>
              <a:fillRect l="0" t="-685" r="0" b="-685"/>
            </a:stretch>
          </a:blipFill>
        </p:spPr>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0E022B"/>
        </a:solidFill>
      </p:bgPr>
    </p:bg>
    <p:spTree>
      <p:nvGrpSpPr>
        <p:cNvPr id="1" name=""/>
        <p:cNvGrpSpPr/>
        <p:nvPr/>
      </p:nvGrpSpPr>
      <p:grpSpPr>
        <a:xfrm>
          <a:off x="0" y="0"/>
          <a:ext cx="0" cy="0"/>
          <a:chOff x="0" y="0"/>
          <a:chExt cx="0" cy="0"/>
        </a:xfrm>
      </p:grpSpPr>
      <p:sp>
        <p:nvSpPr>
          <p:cNvPr name="Freeform 2" id="2"/>
          <p:cNvSpPr/>
          <p:nvPr/>
        </p:nvSpPr>
        <p:spPr>
          <a:xfrm flipH="false" flipV="false" rot="0">
            <a:off x="424532" y="271497"/>
            <a:ext cx="17612821" cy="9841164"/>
          </a:xfrm>
          <a:custGeom>
            <a:avLst/>
            <a:gdLst/>
            <a:ahLst/>
            <a:cxnLst/>
            <a:rect r="r" b="b" t="t" l="l"/>
            <a:pathLst>
              <a:path h="9841164" w="17612821">
                <a:moveTo>
                  <a:pt x="0" y="0"/>
                </a:moveTo>
                <a:lnTo>
                  <a:pt x="17612822" y="0"/>
                </a:lnTo>
                <a:lnTo>
                  <a:pt x="17612822" y="9841164"/>
                </a:lnTo>
                <a:lnTo>
                  <a:pt x="0" y="9841164"/>
                </a:lnTo>
                <a:lnTo>
                  <a:pt x="0" y="0"/>
                </a:lnTo>
                <a:close/>
              </a:path>
            </a:pathLst>
          </a:custGeom>
          <a:blipFill>
            <a:blip r:embed="rId2"/>
            <a:stretch>
              <a:fillRect l="0" t="0" r="0" b="0"/>
            </a:stretch>
          </a:blipFill>
        </p:spPr>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647064" y="-2477790"/>
            <a:ext cx="6171987" cy="6289923"/>
          </a:xfrm>
          <a:custGeom>
            <a:avLst/>
            <a:gdLst/>
            <a:ahLst/>
            <a:cxnLst/>
            <a:rect r="r" b="b" t="t" l="l"/>
            <a:pathLst>
              <a:path h="6289923" w="6171987">
                <a:moveTo>
                  <a:pt x="0" y="0"/>
                </a:moveTo>
                <a:lnTo>
                  <a:pt x="6171987" y="0"/>
                </a:lnTo>
                <a:lnTo>
                  <a:pt x="6171987" y="6289923"/>
                </a:lnTo>
                <a:lnTo>
                  <a:pt x="0" y="6289923"/>
                </a:lnTo>
                <a:lnTo>
                  <a:pt x="0" y="0"/>
                </a:lnTo>
                <a:close/>
              </a:path>
            </a:pathLst>
          </a:custGeom>
          <a:blipFill>
            <a:blip r:embed="rId3">
              <a:alphaModFix amt="80000"/>
            </a:blip>
            <a:stretch>
              <a:fillRect l="0" t="0" r="0" b="0"/>
            </a:stretch>
          </a:blipFill>
        </p:spPr>
      </p:sp>
      <p:sp>
        <p:nvSpPr>
          <p:cNvPr name="TextBox 4" id="4"/>
          <p:cNvSpPr txBox="true"/>
          <p:nvPr/>
        </p:nvSpPr>
        <p:spPr>
          <a:xfrm rot="0">
            <a:off x="1762196" y="1376866"/>
            <a:ext cx="10705302" cy="843915"/>
          </a:xfrm>
          <a:prstGeom prst="rect">
            <a:avLst/>
          </a:prstGeom>
        </p:spPr>
        <p:txBody>
          <a:bodyPr anchor="t" rtlCol="false" tIns="0" lIns="0" bIns="0" rIns="0">
            <a:spAutoFit/>
          </a:bodyPr>
          <a:lstStyle/>
          <a:p>
            <a:pPr algn="l">
              <a:lnSpc>
                <a:spcPts val="5580"/>
              </a:lnSpc>
            </a:pPr>
            <a:r>
              <a:rPr lang="en-US" sz="6000" b="true">
                <a:solidFill>
                  <a:srgbClr val="FFFFFF"/>
                </a:solidFill>
                <a:latin typeface="Codec Pro Bold"/>
                <a:ea typeface="Codec Pro Bold"/>
                <a:cs typeface="Codec Pro Bold"/>
                <a:sym typeface="Codec Pro Bold"/>
              </a:rPr>
              <a:t>Conclusion</a:t>
            </a:r>
          </a:p>
        </p:txBody>
      </p:sp>
      <p:sp>
        <p:nvSpPr>
          <p:cNvPr name="TextBox 5" id="5"/>
          <p:cNvSpPr txBox="true"/>
          <p:nvPr/>
        </p:nvSpPr>
        <p:spPr>
          <a:xfrm rot="0">
            <a:off x="2231519" y="3145977"/>
            <a:ext cx="15283565" cy="6330071"/>
          </a:xfrm>
          <a:prstGeom prst="rect">
            <a:avLst/>
          </a:prstGeom>
        </p:spPr>
        <p:txBody>
          <a:bodyPr anchor="t" rtlCol="false" tIns="0" lIns="0" bIns="0" rIns="0">
            <a:spAutoFit/>
          </a:bodyPr>
          <a:lstStyle/>
          <a:p>
            <a:pPr algn="l" marL="863599" indent="-431800" lvl="1">
              <a:lnSpc>
                <a:spcPts val="5599"/>
              </a:lnSpc>
              <a:buFont typeface="Arial"/>
              <a:buChar char="•"/>
            </a:pPr>
            <a:r>
              <a:rPr lang="en-US" sz="3999">
                <a:solidFill>
                  <a:srgbClr val="FFFFFF"/>
                </a:solidFill>
                <a:latin typeface="Poppins"/>
                <a:ea typeface="Poppins"/>
                <a:cs typeface="Poppins"/>
                <a:sym typeface="Poppins"/>
              </a:rPr>
              <a:t>The dashboard provides an interactive view of Spotify data, allowing users to analyze songs by ID, name, popularity, release year, and audio features like liveness.</a:t>
            </a:r>
          </a:p>
          <a:p>
            <a:pPr algn="l" marL="863599" indent="-431800" lvl="1">
              <a:lnSpc>
                <a:spcPts val="5599"/>
              </a:lnSpc>
              <a:buFont typeface="Arial"/>
              <a:buChar char="•"/>
            </a:pPr>
            <a:r>
              <a:rPr lang="en-US" sz="3999">
                <a:solidFill>
                  <a:srgbClr val="FFFFFF"/>
                </a:solidFill>
                <a:latin typeface="Poppins"/>
                <a:ea typeface="Poppins"/>
                <a:cs typeface="Poppins"/>
                <a:sym typeface="Poppins"/>
              </a:rPr>
              <a:t>With slicers (e.g., popularity and year range), users can filter and explore trends over time, identify high-performing tracks, and gain insights for music recommendations, marketing strategies, and audience engagement.</a:t>
            </a:r>
          </a:p>
          <a:p>
            <a:pPr algn="l">
              <a:lnSpc>
                <a:spcPts val="5346"/>
              </a:lnSpc>
              <a:spcBef>
                <a:spcPct val="0"/>
              </a:spcBef>
            </a:pPr>
          </a:p>
        </p:txBody>
      </p:sp>
      <p:sp>
        <p:nvSpPr>
          <p:cNvPr name="Freeform 6" id="6"/>
          <p:cNvSpPr/>
          <p:nvPr/>
        </p:nvSpPr>
        <p:spPr>
          <a:xfrm flipH="false" flipV="false" rot="0">
            <a:off x="14442846" y="7792448"/>
            <a:ext cx="4895559" cy="4989104"/>
          </a:xfrm>
          <a:custGeom>
            <a:avLst/>
            <a:gdLst/>
            <a:ahLst/>
            <a:cxnLst/>
            <a:rect r="r" b="b" t="t" l="l"/>
            <a:pathLst>
              <a:path h="4989104" w="4895559">
                <a:moveTo>
                  <a:pt x="0" y="0"/>
                </a:moveTo>
                <a:lnTo>
                  <a:pt x="4895559" y="0"/>
                </a:lnTo>
                <a:lnTo>
                  <a:pt x="4895559" y="4989104"/>
                </a:lnTo>
                <a:lnTo>
                  <a:pt x="0" y="4989104"/>
                </a:lnTo>
                <a:lnTo>
                  <a:pt x="0" y="0"/>
                </a:lnTo>
                <a:close/>
              </a:path>
            </a:pathLst>
          </a:custGeom>
          <a:blipFill>
            <a:blip r:embed="rId3">
              <a:alphaModFix amt="80000"/>
            </a:blip>
            <a:stretch>
              <a:fillRect l="0" t="0" r="0" b="0"/>
            </a:stretch>
          </a:blipFill>
        </p:spPr>
      </p:sp>
      <p:sp>
        <p:nvSpPr>
          <p:cNvPr name="Freeform 7" id="7"/>
          <p:cNvSpPr/>
          <p:nvPr/>
        </p:nvSpPr>
        <p:spPr>
          <a:xfrm flipH="false" flipV="false" rot="0">
            <a:off x="-1419079" y="8224794"/>
            <a:ext cx="4895559" cy="4989104"/>
          </a:xfrm>
          <a:custGeom>
            <a:avLst/>
            <a:gdLst/>
            <a:ahLst/>
            <a:cxnLst/>
            <a:rect r="r" b="b" t="t" l="l"/>
            <a:pathLst>
              <a:path h="4989104" w="4895559">
                <a:moveTo>
                  <a:pt x="0" y="0"/>
                </a:moveTo>
                <a:lnTo>
                  <a:pt x="4895558" y="0"/>
                </a:lnTo>
                <a:lnTo>
                  <a:pt x="4895558" y="4989105"/>
                </a:lnTo>
                <a:lnTo>
                  <a:pt x="0" y="4989105"/>
                </a:lnTo>
                <a:lnTo>
                  <a:pt x="0" y="0"/>
                </a:lnTo>
                <a:close/>
              </a:path>
            </a:pathLst>
          </a:custGeom>
          <a:blipFill>
            <a:blip r:embed="rId3">
              <a:alphaModFix amt="80000"/>
            </a:blip>
            <a:stretch>
              <a:fillRect l="0" t="0" r="0" b="0"/>
            </a:stretch>
          </a:blipFill>
        </p:spPr>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333" r="0" b="-9333"/>
            </a:stretch>
          </a:blipFill>
        </p:spPr>
      </p:sp>
      <p:sp>
        <p:nvSpPr>
          <p:cNvPr name="Freeform 3" id="3"/>
          <p:cNvSpPr/>
          <p:nvPr/>
        </p:nvSpPr>
        <p:spPr>
          <a:xfrm flipH="false" flipV="false" rot="0">
            <a:off x="4517060" y="717473"/>
            <a:ext cx="8852053" cy="8852053"/>
          </a:xfrm>
          <a:custGeom>
            <a:avLst/>
            <a:gdLst/>
            <a:ahLst/>
            <a:cxnLst/>
            <a:rect r="r" b="b" t="t" l="l"/>
            <a:pathLst>
              <a:path h="8852053" w="8852053">
                <a:moveTo>
                  <a:pt x="0" y="0"/>
                </a:moveTo>
                <a:lnTo>
                  <a:pt x="8852053" y="0"/>
                </a:lnTo>
                <a:lnTo>
                  <a:pt x="8852053" y="8852054"/>
                </a:lnTo>
                <a:lnTo>
                  <a:pt x="0" y="8852054"/>
                </a:lnTo>
                <a:lnTo>
                  <a:pt x="0" y="0"/>
                </a:lnTo>
                <a:close/>
              </a:path>
            </a:pathLst>
          </a:custGeom>
          <a:blipFill>
            <a:blip r:embed="rId3">
              <a:alphaModFix amt="7999"/>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7423296" y="1028700"/>
            <a:ext cx="561705" cy="631774"/>
          </a:xfrm>
          <a:custGeom>
            <a:avLst/>
            <a:gdLst/>
            <a:ahLst/>
            <a:cxnLst/>
            <a:rect r="r" b="b" t="t" l="l"/>
            <a:pathLst>
              <a:path h="631774" w="561705">
                <a:moveTo>
                  <a:pt x="0" y="0"/>
                </a:moveTo>
                <a:lnTo>
                  <a:pt x="561704" y="0"/>
                </a:lnTo>
                <a:lnTo>
                  <a:pt x="561704" y="631774"/>
                </a:lnTo>
                <a:lnTo>
                  <a:pt x="0" y="63177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1757340" y="9361396"/>
            <a:ext cx="7315200" cy="1077329"/>
          </a:xfrm>
          <a:custGeom>
            <a:avLst/>
            <a:gdLst/>
            <a:ahLst/>
            <a:cxnLst/>
            <a:rect r="r" b="b" t="t" l="l"/>
            <a:pathLst>
              <a:path h="1077329" w="7315200">
                <a:moveTo>
                  <a:pt x="0" y="0"/>
                </a:moveTo>
                <a:lnTo>
                  <a:pt x="7315200" y="0"/>
                </a:lnTo>
                <a:lnTo>
                  <a:pt x="7315200" y="1077329"/>
                </a:lnTo>
                <a:lnTo>
                  <a:pt x="0" y="1077329"/>
                </a:lnTo>
                <a:lnTo>
                  <a:pt x="0" y="0"/>
                </a:lnTo>
                <a:close/>
              </a:path>
            </a:pathLst>
          </a:custGeom>
          <a:blipFill>
            <a:blip r:embed="rId7">
              <a:alphaModFix amt="23000"/>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2337543" y="409815"/>
            <a:ext cx="7315200" cy="1077329"/>
          </a:xfrm>
          <a:custGeom>
            <a:avLst/>
            <a:gdLst/>
            <a:ahLst/>
            <a:cxnLst/>
            <a:rect r="r" b="b" t="t" l="l"/>
            <a:pathLst>
              <a:path h="1077329" w="7315200">
                <a:moveTo>
                  <a:pt x="0" y="0"/>
                </a:moveTo>
                <a:lnTo>
                  <a:pt x="7315200" y="0"/>
                </a:lnTo>
                <a:lnTo>
                  <a:pt x="7315200" y="1077330"/>
                </a:lnTo>
                <a:lnTo>
                  <a:pt x="0" y="1077330"/>
                </a:lnTo>
                <a:lnTo>
                  <a:pt x="0" y="0"/>
                </a:lnTo>
                <a:close/>
              </a:path>
            </a:pathLst>
          </a:custGeom>
          <a:blipFill>
            <a:blip r:embed="rId7">
              <a:alphaModFix amt="23000"/>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false" flipV="false" rot="0">
            <a:off x="10213967" y="-681903"/>
            <a:ext cx="8074033" cy="4842699"/>
          </a:xfrm>
          <a:custGeom>
            <a:avLst/>
            <a:gdLst/>
            <a:ahLst/>
            <a:cxnLst/>
            <a:rect r="r" b="b" t="t" l="l"/>
            <a:pathLst>
              <a:path h="4842699" w="8074033">
                <a:moveTo>
                  <a:pt x="0" y="0"/>
                </a:moveTo>
                <a:lnTo>
                  <a:pt x="8074033" y="0"/>
                </a:lnTo>
                <a:lnTo>
                  <a:pt x="8074033" y="4842699"/>
                </a:lnTo>
                <a:lnTo>
                  <a:pt x="0" y="4842699"/>
                </a:lnTo>
                <a:lnTo>
                  <a:pt x="0" y="0"/>
                </a:lnTo>
                <a:close/>
              </a:path>
            </a:pathLst>
          </a:custGeom>
          <a:blipFill>
            <a:blip r:embed="rId9"/>
            <a:stretch>
              <a:fillRect l="0" t="0" r="0" b="-11081"/>
            </a:stretch>
          </a:blipFill>
        </p:spPr>
      </p:sp>
      <p:sp>
        <p:nvSpPr>
          <p:cNvPr name="TextBox 8" id="8"/>
          <p:cNvSpPr txBox="true"/>
          <p:nvPr/>
        </p:nvSpPr>
        <p:spPr>
          <a:xfrm rot="0">
            <a:off x="3728270" y="3681293"/>
            <a:ext cx="9253880" cy="1571941"/>
          </a:xfrm>
          <a:prstGeom prst="rect">
            <a:avLst/>
          </a:prstGeom>
        </p:spPr>
        <p:txBody>
          <a:bodyPr anchor="t" rtlCol="false" tIns="0" lIns="0" bIns="0" rIns="0">
            <a:spAutoFit/>
          </a:bodyPr>
          <a:lstStyle/>
          <a:p>
            <a:pPr algn="ctr">
              <a:lnSpc>
                <a:spcPts val="10341"/>
              </a:lnSpc>
            </a:pPr>
            <a:r>
              <a:rPr lang="en-US" b="true" sz="11120">
                <a:solidFill>
                  <a:srgbClr val="FFFFFF"/>
                </a:solidFill>
                <a:latin typeface="Codec Pro Bold"/>
                <a:ea typeface="Codec Pro Bold"/>
                <a:cs typeface="Codec Pro Bold"/>
                <a:sym typeface="Codec Pro Bold"/>
              </a:rPr>
              <a:t>Thank You!</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333" r="0" b="-9333"/>
            </a:stretch>
          </a:blipFill>
        </p:spPr>
      </p:sp>
      <p:sp>
        <p:nvSpPr>
          <p:cNvPr name="Freeform 3" id="3"/>
          <p:cNvSpPr/>
          <p:nvPr/>
        </p:nvSpPr>
        <p:spPr>
          <a:xfrm flipH="false" flipV="false" rot="0">
            <a:off x="537834" y="2566109"/>
            <a:ext cx="2945667" cy="5242586"/>
          </a:xfrm>
          <a:custGeom>
            <a:avLst/>
            <a:gdLst/>
            <a:ahLst/>
            <a:cxnLst/>
            <a:rect r="r" b="b" t="t" l="l"/>
            <a:pathLst>
              <a:path h="5242586" w="2945667">
                <a:moveTo>
                  <a:pt x="0" y="0"/>
                </a:moveTo>
                <a:lnTo>
                  <a:pt x="2945667" y="0"/>
                </a:lnTo>
                <a:lnTo>
                  <a:pt x="2945667" y="5242586"/>
                </a:lnTo>
                <a:lnTo>
                  <a:pt x="0" y="5242586"/>
                </a:lnTo>
                <a:lnTo>
                  <a:pt x="0" y="0"/>
                </a:lnTo>
                <a:close/>
              </a:path>
            </a:pathLst>
          </a:custGeom>
          <a:blipFill>
            <a:blip r:embed="rId3"/>
            <a:stretch>
              <a:fillRect l="0" t="0" r="0" b="0"/>
            </a:stretch>
          </a:blipFill>
        </p:spPr>
      </p:sp>
      <p:sp>
        <p:nvSpPr>
          <p:cNvPr name="Freeform 4" id="4"/>
          <p:cNvSpPr/>
          <p:nvPr/>
        </p:nvSpPr>
        <p:spPr>
          <a:xfrm flipH="false" flipV="false" rot="0">
            <a:off x="-770733" y="7754807"/>
            <a:ext cx="4254234" cy="4335525"/>
          </a:xfrm>
          <a:custGeom>
            <a:avLst/>
            <a:gdLst/>
            <a:ahLst/>
            <a:cxnLst/>
            <a:rect r="r" b="b" t="t" l="l"/>
            <a:pathLst>
              <a:path h="4335525" w="4254234">
                <a:moveTo>
                  <a:pt x="0" y="0"/>
                </a:moveTo>
                <a:lnTo>
                  <a:pt x="4254234" y="0"/>
                </a:lnTo>
                <a:lnTo>
                  <a:pt x="4254234" y="4335525"/>
                </a:lnTo>
                <a:lnTo>
                  <a:pt x="0" y="4335525"/>
                </a:lnTo>
                <a:lnTo>
                  <a:pt x="0" y="0"/>
                </a:lnTo>
                <a:close/>
              </a:path>
            </a:pathLst>
          </a:custGeom>
          <a:blipFill>
            <a:blip r:embed="rId4">
              <a:alphaModFix amt="80000"/>
            </a:blip>
            <a:stretch>
              <a:fillRect l="0" t="0" r="0" b="0"/>
            </a:stretch>
          </a:blipFill>
        </p:spPr>
      </p:sp>
      <p:sp>
        <p:nvSpPr>
          <p:cNvPr name="Freeform 5" id="5"/>
          <p:cNvSpPr/>
          <p:nvPr/>
        </p:nvSpPr>
        <p:spPr>
          <a:xfrm flipH="false" flipV="false" rot="0">
            <a:off x="10401715" y="-2992562"/>
            <a:ext cx="6171987" cy="6289923"/>
          </a:xfrm>
          <a:custGeom>
            <a:avLst/>
            <a:gdLst/>
            <a:ahLst/>
            <a:cxnLst/>
            <a:rect r="r" b="b" t="t" l="l"/>
            <a:pathLst>
              <a:path h="6289923" w="6171987">
                <a:moveTo>
                  <a:pt x="0" y="0"/>
                </a:moveTo>
                <a:lnTo>
                  <a:pt x="6171988" y="0"/>
                </a:lnTo>
                <a:lnTo>
                  <a:pt x="6171988" y="6289924"/>
                </a:lnTo>
                <a:lnTo>
                  <a:pt x="0" y="6289924"/>
                </a:lnTo>
                <a:lnTo>
                  <a:pt x="0" y="0"/>
                </a:lnTo>
                <a:close/>
              </a:path>
            </a:pathLst>
          </a:custGeom>
          <a:blipFill>
            <a:blip r:embed="rId4">
              <a:alphaModFix amt="80000"/>
            </a:blip>
            <a:stretch>
              <a:fillRect l="0" t="0" r="0" b="0"/>
            </a:stretch>
          </a:blipFill>
        </p:spPr>
      </p:sp>
      <p:sp>
        <p:nvSpPr>
          <p:cNvPr name="Freeform 6" id="6"/>
          <p:cNvSpPr/>
          <p:nvPr/>
        </p:nvSpPr>
        <p:spPr>
          <a:xfrm flipH="false" flipV="false" rot="0">
            <a:off x="13487709" y="7808695"/>
            <a:ext cx="2311044" cy="2355204"/>
          </a:xfrm>
          <a:custGeom>
            <a:avLst/>
            <a:gdLst/>
            <a:ahLst/>
            <a:cxnLst/>
            <a:rect r="r" b="b" t="t" l="l"/>
            <a:pathLst>
              <a:path h="2355204" w="2311044">
                <a:moveTo>
                  <a:pt x="0" y="0"/>
                </a:moveTo>
                <a:lnTo>
                  <a:pt x="2311044" y="0"/>
                </a:lnTo>
                <a:lnTo>
                  <a:pt x="2311044" y="2355204"/>
                </a:lnTo>
                <a:lnTo>
                  <a:pt x="0" y="2355204"/>
                </a:lnTo>
                <a:lnTo>
                  <a:pt x="0" y="0"/>
                </a:lnTo>
                <a:close/>
              </a:path>
            </a:pathLst>
          </a:custGeom>
          <a:blipFill>
            <a:blip r:embed="rId4">
              <a:alphaModFix amt="80000"/>
            </a:blip>
            <a:stretch>
              <a:fillRect l="0" t="0" r="0" b="0"/>
            </a:stretch>
          </a:blipFill>
        </p:spPr>
      </p:sp>
      <p:sp>
        <p:nvSpPr>
          <p:cNvPr name="Freeform 7" id="7"/>
          <p:cNvSpPr/>
          <p:nvPr/>
        </p:nvSpPr>
        <p:spPr>
          <a:xfrm flipH="false" flipV="false" rot="0">
            <a:off x="-5011939" y="3297362"/>
            <a:ext cx="9386248" cy="9602300"/>
          </a:xfrm>
          <a:custGeom>
            <a:avLst/>
            <a:gdLst/>
            <a:ahLst/>
            <a:cxnLst/>
            <a:rect r="r" b="b" t="t" l="l"/>
            <a:pathLst>
              <a:path h="9602300" w="9386248">
                <a:moveTo>
                  <a:pt x="0" y="0"/>
                </a:moveTo>
                <a:lnTo>
                  <a:pt x="9386248" y="0"/>
                </a:lnTo>
                <a:lnTo>
                  <a:pt x="9386248" y="9602299"/>
                </a:lnTo>
                <a:lnTo>
                  <a:pt x="0" y="9602299"/>
                </a:lnTo>
                <a:lnTo>
                  <a:pt x="0" y="0"/>
                </a:lnTo>
                <a:close/>
              </a:path>
            </a:pathLst>
          </a:custGeom>
          <a:blipFill>
            <a:blip r:embed="rId5"/>
            <a:stretch>
              <a:fillRect l="0" t="0" r="0" b="0"/>
            </a:stretch>
          </a:blipFill>
        </p:spPr>
      </p:sp>
      <p:sp>
        <p:nvSpPr>
          <p:cNvPr name="TextBox 8" id="8"/>
          <p:cNvSpPr txBox="true"/>
          <p:nvPr/>
        </p:nvSpPr>
        <p:spPr>
          <a:xfrm rot="0">
            <a:off x="2962557" y="3352700"/>
            <a:ext cx="14659107" cy="4065417"/>
          </a:xfrm>
          <a:prstGeom prst="rect">
            <a:avLst/>
          </a:prstGeom>
        </p:spPr>
        <p:txBody>
          <a:bodyPr anchor="t" rtlCol="false" tIns="0" lIns="0" bIns="0" rIns="0">
            <a:spAutoFit/>
          </a:bodyPr>
          <a:lstStyle/>
          <a:p>
            <a:pPr algn="just">
              <a:lnSpc>
                <a:spcPts val="5346"/>
              </a:lnSpc>
            </a:pPr>
            <a:r>
              <a:rPr lang="en-US" sz="3819">
                <a:solidFill>
                  <a:srgbClr val="FFFFFF"/>
                </a:solidFill>
                <a:latin typeface="Poppins"/>
                <a:ea typeface="Poppins"/>
                <a:cs typeface="Poppins"/>
                <a:sym typeface="Poppins"/>
              </a:rPr>
              <a:t>Spotify is one of the most popular and widely used music streaming platforms in the world, offering access to millions of tracks from artists across various genres and regions. It provides users with personalized playlists, recommendations, and the ability to explore global music trends.</a:t>
            </a:r>
          </a:p>
        </p:txBody>
      </p:sp>
      <p:sp>
        <p:nvSpPr>
          <p:cNvPr name="TextBox 9" id="9"/>
          <p:cNvSpPr txBox="true"/>
          <p:nvPr/>
        </p:nvSpPr>
        <p:spPr>
          <a:xfrm rot="0">
            <a:off x="1762196" y="1376866"/>
            <a:ext cx="8529915" cy="843915"/>
          </a:xfrm>
          <a:prstGeom prst="rect">
            <a:avLst/>
          </a:prstGeom>
        </p:spPr>
        <p:txBody>
          <a:bodyPr anchor="t" rtlCol="false" tIns="0" lIns="0" bIns="0" rIns="0">
            <a:spAutoFit/>
          </a:bodyPr>
          <a:lstStyle/>
          <a:p>
            <a:pPr algn="l">
              <a:lnSpc>
                <a:spcPts val="5580"/>
              </a:lnSpc>
            </a:pPr>
            <a:r>
              <a:rPr lang="en-US" sz="6000" b="true">
                <a:solidFill>
                  <a:srgbClr val="FFFFFF"/>
                </a:solidFill>
                <a:latin typeface="Codec Pro Bold"/>
                <a:ea typeface="Codec Pro Bold"/>
                <a:cs typeface="Codec Pro Bold"/>
                <a:sym typeface="Codec Pro Bold"/>
              </a:rPr>
              <a:t>Introduction</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333" r="0" b="-3333"/>
            </a:stretch>
          </a:blipFill>
        </p:spPr>
      </p:sp>
      <p:sp>
        <p:nvSpPr>
          <p:cNvPr name="Freeform 3" id="3"/>
          <p:cNvSpPr/>
          <p:nvPr/>
        </p:nvSpPr>
        <p:spPr>
          <a:xfrm flipH="false" flipV="false" rot="0">
            <a:off x="12760059" y="-2494630"/>
            <a:ext cx="6171987" cy="6289923"/>
          </a:xfrm>
          <a:custGeom>
            <a:avLst/>
            <a:gdLst/>
            <a:ahLst/>
            <a:cxnLst/>
            <a:rect r="r" b="b" t="t" l="l"/>
            <a:pathLst>
              <a:path h="6289923" w="6171987">
                <a:moveTo>
                  <a:pt x="0" y="0"/>
                </a:moveTo>
                <a:lnTo>
                  <a:pt x="6171987" y="0"/>
                </a:lnTo>
                <a:lnTo>
                  <a:pt x="6171987" y="6289923"/>
                </a:lnTo>
                <a:lnTo>
                  <a:pt x="0" y="6289923"/>
                </a:lnTo>
                <a:lnTo>
                  <a:pt x="0" y="0"/>
                </a:lnTo>
                <a:close/>
              </a:path>
            </a:pathLst>
          </a:custGeom>
          <a:blipFill>
            <a:blip r:embed="rId3">
              <a:alphaModFix amt="80000"/>
            </a:blip>
            <a:stretch>
              <a:fillRect l="0" t="0" r="0" b="0"/>
            </a:stretch>
          </a:blipFill>
        </p:spPr>
      </p:sp>
      <p:sp>
        <p:nvSpPr>
          <p:cNvPr name="TextBox 4" id="4"/>
          <p:cNvSpPr txBox="true"/>
          <p:nvPr/>
        </p:nvSpPr>
        <p:spPr>
          <a:xfrm rot="0">
            <a:off x="3109711" y="3343175"/>
            <a:ext cx="14659107" cy="4215521"/>
          </a:xfrm>
          <a:prstGeom prst="rect">
            <a:avLst/>
          </a:prstGeom>
        </p:spPr>
        <p:txBody>
          <a:bodyPr anchor="t" rtlCol="false" tIns="0" lIns="0" bIns="0" rIns="0">
            <a:spAutoFit/>
          </a:bodyPr>
          <a:lstStyle/>
          <a:p>
            <a:pPr algn="just" marL="863599" indent="-431800" lvl="1">
              <a:lnSpc>
                <a:spcPts val="5599"/>
              </a:lnSpc>
              <a:buFont typeface="Arial"/>
              <a:buChar char="•"/>
            </a:pPr>
            <a:r>
              <a:rPr lang="en-US" sz="3999">
                <a:solidFill>
                  <a:srgbClr val="FFFFFF"/>
                </a:solidFill>
                <a:latin typeface="Poppins"/>
                <a:ea typeface="Poppins"/>
                <a:cs typeface="Poppins"/>
                <a:sym typeface="Poppins"/>
              </a:rPr>
              <a:t>Dataset includes attributes such as year, artist, acousticness, danceability, energy, etc.</a:t>
            </a:r>
          </a:p>
          <a:p>
            <a:pPr algn="just" marL="863599" indent="-431800" lvl="1">
              <a:lnSpc>
                <a:spcPts val="5599"/>
              </a:lnSpc>
              <a:buFont typeface="Arial"/>
              <a:buChar char="•"/>
            </a:pPr>
            <a:r>
              <a:rPr lang="en-US" sz="3999">
                <a:solidFill>
                  <a:srgbClr val="FFFFFF"/>
                </a:solidFill>
                <a:latin typeface="Poppins"/>
                <a:ea typeface="Poppins"/>
                <a:cs typeface="Poppins"/>
                <a:sym typeface="Poppins"/>
              </a:rPr>
              <a:t>Exploratory Data Analysis (EDA) performed to identify patterns.</a:t>
            </a:r>
          </a:p>
          <a:p>
            <a:pPr algn="just" marL="863599" indent="-431800" lvl="1">
              <a:lnSpc>
                <a:spcPts val="5599"/>
              </a:lnSpc>
              <a:buFont typeface="Arial"/>
              <a:buChar char="•"/>
            </a:pPr>
            <a:r>
              <a:rPr lang="en-US" sz="3999">
                <a:solidFill>
                  <a:srgbClr val="FFFFFF"/>
                </a:solidFill>
                <a:latin typeface="Poppins"/>
                <a:ea typeface="Poppins"/>
                <a:cs typeface="Poppins"/>
                <a:sym typeface="Poppins"/>
              </a:rPr>
              <a:t>Regression models applied for predicting popularity.</a:t>
            </a:r>
          </a:p>
          <a:p>
            <a:pPr algn="just">
              <a:lnSpc>
                <a:spcPts val="5346"/>
              </a:lnSpc>
              <a:spcBef>
                <a:spcPct val="0"/>
              </a:spcBef>
            </a:pPr>
          </a:p>
        </p:txBody>
      </p:sp>
      <p:sp>
        <p:nvSpPr>
          <p:cNvPr name="Freeform 5" id="5"/>
          <p:cNvSpPr/>
          <p:nvPr/>
        </p:nvSpPr>
        <p:spPr>
          <a:xfrm flipH="false" flipV="false" rot="0">
            <a:off x="-1651713" y="2220781"/>
            <a:ext cx="3819489" cy="3892473"/>
          </a:xfrm>
          <a:custGeom>
            <a:avLst/>
            <a:gdLst/>
            <a:ahLst/>
            <a:cxnLst/>
            <a:rect r="r" b="b" t="t" l="l"/>
            <a:pathLst>
              <a:path h="3892473" w="3819489">
                <a:moveTo>
                  <a:pt x="0" y="0"/>
                </a:moveTo>
                <a:lnTo>
                  <a:pt x="3819490" y="0"/>
                </a:lnTo>
                <a:lnTo>
                  <a:pt x="3819490" y="3892474"/>
                </a:lnTo>
                <a:lnTo>
                  <a:pt x="0" y="3892474"/>
                </a:lnTo>
                <a:lnTo>
                  <a:pt x="0" y="0"/>
                </a:lnTo>
                <a:close/>
              </a:path>
            </a:pathLst>
          </a:custGeom>
          <a:blipFill>
            <a:blip r:embed="rId3">
              <a:alphaModFix amt="80000"/>
            </a:blip>
            <a:stretch>
              <a:fillRect l="0" t="0" r="0" b="0"/>
            </a:stretch>
          </a:blipFill>
        </p:spPr>
      </p:sp>
      <p:sp>
        <p:nvSpPr>
          <p:cNvPr name="Freeform 6" id="6"/>
          <p:cNvSpPr/>
          <p:nvPr/>
        </p:nvSpPr>
        <p:spPr>
          <a:xfrm flipH="false" flipV="false" rot="0">
            <a:off x="3706868" y="8312775"/>
            <a:ext cx="3874416" cy="3948449"/>
          </a:xfrm>
          <a:custGeom>
            <a:avLst/>
            <a:gdLst/>
            <a:ahLst/>
            <a:cxnLst/>
            <a:rect r="r" b="b" t="t" l="l"/>
            <a:pathLst>
              <a:path h="3948449" w="3874416">
                <a:moveTo>
                  <a:pt x="0" y="0"/>
                </a:moveTo>
                <a:lnTo>
                  <a:pt x="3874415" y="0"/>
                </a:lnTo>
                <a:lnTo>
                  <a:pt x="3874415" y="3948450"/>
                </a:lnTo>
                <a:lnTo>
                  <a:pt x="0" y="3948450"/>
                </a:lnTo>
                <a:lnTo>
                  <a:pt x="0" y="0"/>
                </a:lnTo>
                <a:close/>
              </a:path>
            </a:pathLst>
          </a:custGeom>
          <a:blipFill>
            <a:blip r:embed="rId3">
              <a:alphaModFix amt="80000"/>
            </a:blip>
            <a:stretch>
              <a:fillRect l="0" t="0" r="0" b="0"/>
            </a:stretch>
          </a:blipFill>
        </p:spPr>
      </p:sp>
      <p:sp>
        <p:nvSpPr>
          <p:cNvPr name="Freeform 7" id="7"/>
          <p:cNvSpPr/>
          <p:nvPr/>
        </p:nvSpPr>
        <p:spPr>
          <a:xfrm flipH="false" flipV="false" rot="0">
            <a:off x="7919440" y="7144338"/>
            <a:ext cx="10368560" cy="5116887"/>
          </a:xfrm>
          <a:custGeom>
            <a:avLst/>
            <a:gdLst/>
            <a:ahLst/>
            <a:cxnLst/>
            <a:rect r="r" b="b" t="t" l="l"/>
            <a:pathLst>
              <a:path h="5116887" w="10368560">
                <a:moveTo>
                  <a:pt x="0" y="0"/>
                </a:moveTo>
                <a:lnTo>
                  <a:pt x="10368560" y="0"/>
                </a:lnTo>
                <a:lnTo>
                  <a:pt x="10368560" y="5116887"/>
                </a:lnTo>
                <a:lnTo>
                  <a:pt x="0" y="5116887"/>
                </a:lnTo>
                <a:lnTo>
                  <a:pt x="0" y="0"/>
                </a:lnTo>
                <a:close/>
              </a:path>
            </a:pathLst>
          </a:custGeom>
          <a:blipFill>
            <a:blip r:embed="rId4"/>
            <a:stretch>
              <a:fillRect l="0" t="-5507" r="0" b="-5507"/>
            </a:stretch>
          </a:blipFill>
        </p:spPr>
      </p:sp>
      <p:sp>
        <p:nvSpPr>
          <p:cNvPr name="TextBox 8" id="8"/>
          <p:cNvSpPr txBox="true"/>
          <p:nvPr/>
        </p:nvSpPr>
        <p:spPr>
          <a:xfrm rot="0">
            <a:off x="1762196" y="1376866"/>
            <a:ext cx="8529915" cy="843915"/>
          </a:xfrm>
          <a:prstGeom prst="rect">
            <a:avLst/>
          </a:prstGeom>
        </p:spPr>
        <p:txBody>
          <a:bodyPr anchor="t" rtlCol="false" tIns="0" lIns="0" bIns="0" rIns="0">
            <a:spAutoFit/>
          </a:bodyPr>
          <a:lstStyle/>
          <a:p>
            <a:pPr algn="l">
              <a:lnSpc>
                <a:spcPts val="5580"/>
              </a:lnSpc>
            </a:pPr>
            <a:r>
              <a:rPr lang="en-US" sz="6000" b="true">
                <a:solidFill>
                  <a:srgbClr val="FFFFFF"/>
                </a:solidFill>
                <a:latin typeface="Codec Pro Bold"/>
                <a:ea typeface="Codec Pro Bold"/>
                <a:cs typeface="Codec Pro Bold"/>
                <a:sym typeface="Codec Pro Bold"/>
              </a:rPr>
              <a:t>Description</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3317" t="0" r="-3317" b="0"/>
            </a:stretch>
          </a:blipFill>
        </p:spPr>
      </p:sp>
      <p:sp>
        <p:nvSpPr>
          <p:cNvPr name="Freeform 3" id="3"/>
          <p:cNvSpPr/>
          <p:nvPr/>
        </p:nvSpPr>
        <p:spPr>
          <a:xfrm flipH="false" flipV="false" rot="0">
            <a:off x="10728005" y="508546"/>
            <a:ext cx="10323592" cy="10323592"/>
          </a:xfrm>
          <a:custGeom>
            <a:avLst/>
            <a:gdLst/>
            <a:ahLst/>
            <a:cxnLst/>
            <a:rect r="r" b="b" t="t" l="l"/>
            <a:pathLst>
              <a:path h="10323592" w="10323592">
                <a:moveTo>
                  <a:pt x="0" y="0"/>
                </a:moveTo>
                <a:lnTo>
                  <a:pt x="10323591" y="0"/>
                </a:lnTo>
                <a:lnTo>
                  <a:pt x="10323591" y="10323592"/>
                </a:lnTo>
                <a:lnTo>
                  <a:pt x="0" y="10323592"/>
                </a:lnTo>
                <a:lnTo>
                  <a:pt x="0" y="0"/>
                </a:lnTo>
                <a:close/>
              </a:path>
            </a:pathLst>
          </a:custGeom>
          <a:blipFill>
            <a:blip r:embed="rId3">
              <a:alphaModFix amt="48000"/>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678302" y="-1121099"/>
            <a:ext cx="5216487" cy="5216487"/>
          </a:xfrm>
          <a:custGeom>
            <a:avLst/>
            <a:gdLst/>
            <a:ahLst/>
            <a:cxnLst/>
            <a:rect r="r" b="b" t="t" l="l"/>
            <a:pathLst>
              <a:path h="5216487" w="5216487">
                <a:moveTo>
                  <a:pt x="0" y="0"/>
                </a:moveTo>
                <a:lnTo>
                  <a:pt x="5216487" y="0"/>
                </a:lnTo>
                <a:lnTo>
                  <a:pt x="5216487" y="5216487"/>
                </a:lnTo>
                <a:lnTo>
                  <a:pt x="0" y="5216487"/>
                </a:lnTo>
                <a:lnTo>
                  <a:pt x="0" y="0"/>
                </a:lnTo>
                <a:close/>
              </a:path>
            </a:pathLst>
          </a:custGeom>
          <a:blipFill>
            <a:blip r:embed="rId3">
              <a:alphaModFix amt="21999"/>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2803807" y="-3849172"/>
            <a:ext cx="6171987" cy="6289923"/>
          </a:xfrm>
          <a:custGeom>
            <a:avLst/>
            <a:gdLst/>
            <a:ahLst/>
            <a:cxnLst/>
            <a:rect r="r" b="b" t="t" l="l"/>
            <a:pathLst>
              <a:path h="6289923" w="6171987">
                <a:moveTo>
                  <a:pt x="0" y="0"/>
                </a:moveTo>
                <a:lnTo>
                  <a:pt x="6171987" y="0"/>
                </a:lnTo>
                <a:lnTo>
                  <a:pt x="6171987" y="6289923"/>
                </a:lnTo>
                <a:lnTo>
                  <a:pt x="0" y="6289923"/>
                </a:lnTo>
                <a:lnTo>
                  <a:pt x="0" y="0"/>
                </a:lnTo>
                <a:close/>
              </a:path>
            </a:pathLst>
          </a:custGeom>
          <a:blipFill>
            <a:blip r:embed="rId5">
              <a:alphaModFix amt="80000"/>
            </a:blip>
            <a:stretch>
              <a:fillRect l="0" t="0" r="0" b="0"/>
            </a:stretch>
          </a:blipFill>
        </p:spPr>
      </p:sp>
      <p:sp>
        <p:nvSpPr>
          <p:cNvPr name="TextBox 6" id="6"/>
          <p:cNvSpPr txBox="true"/>
          <p:nvPr/>
        </p:nvSpPr>
        <p:spPr>
          <a:xfrm rot="0">
            <a:off x="568573" y="603213"/>
            <a:ext cx="9220615" cy="917649"/>
          </a:xfrm>
          <a:prstGeom prst="rect">
            <a:avLst/>
          </a:prstGeom>
        </p:spPr>
        <p:txBody>
          <a:bodyPr anchor="t" rtlCol="false" tIns="0" lIns="0" bIns="0" rIns="0">
            <a:spAutoFit/>
          </a:bodyPr>
          <a:lstStyle/>
          <a:p>
            <a:pPr algn="l">
              <a:lnSpc>
                <a:spcPts val="6031"/>
              </a:lnSpc>
            </a:pPr>
            <a:r>
              <a:rPr lang="en-US" sz="6485" b="true">
                <a:solidFill>
                  <a:srgbClr val="FFFFFF"/>
                </a:solidFill>
                <a:latin typeface="Codec Pro Bold"/>
                <a:ea typeface="Codec Pro Bold"/>
                <a:cs typeface="Codec Pro Bold"/>
                <a:sym typeface="Codec Pro Bold"/>
              </a:rPr>
              <a:t>Technologies Used</a:t>
            </a:r>
          </a:p>
        </p:txBody>
      </p:sp>
      <p:sp>
        <p:nvSpPr>
          <p:cNvPr name="TextBox 7" id="7"/>
          <p:cNvSpPr txBox="true"/>
          <p:nvPr/>
        </p:nvSpPr>
        <p:spPr>
          <a:xfrm rot="0">
            <a:off x="1028700" y="1900835"/>
            <a:ext cx="16906333" cy="7357465"/>
          </a:xfrm>
          <a:prstGeom prst="rect">
            <a:avLst/>
          </a:prstGeom>
        </p:spPr>
        <p:txBody>
          <a:bodyPr anchor="t" rtlCol="false" tIns="0" lIns="0" bIns="0" rIns="0">
            <a:spAutoFit/>
          </a:bodyPr>
          <a:lstStyle/>
          <a:p>
            <a:pPr algn="l" marL="820303" indent="-410151" lvl="1">
              <a:lnSpc>
                <a:spcPts val="5319"/>
              </a:lnSpc>
              <a:buFont typeface="Arial"/>
              <a:buChar char="•"/>
            </a:pPr>
            <a:r>
              <a:rPr lang="en-US" sz="3799">
                <a:solidFill>
                  <a:srgbClr val="FFFFFF"/>
                </a:solidFill>
                <a:latin typeface="Poppins"/>
                <a:ea typeface="Poppins"/>
                <a:cs typeface="Poppins"/>
                <a:sym typeface="Poppins"/>
              </a:rPr>
              <a:t>Python – The primary programming language for data analysis, visualization, and machine learning.</a:t>
            </a:r>
          </a:p>
          <a:p>
            <a:pPr algn="l" marL="820303" indent="-410151" lvl="1">
              <a:lnSpc>
                <a:spcPts val="5319"/>
              </a:lnSpc>
              <a:buFont typeface="Arial"/>
              <a:buChar char="•"/>
            </a:pPr>
            <a:r>
              <a:rPr lang="en-US" sz="3799">
                <a:solidFill>
                  <a:srgbClr val="FFFFFF"/>
                </a:solidFill>
                <a:latin typeface="Poppins"/>
                <a:ea typeface="Poppins"/>
                <a:cs typeface="Poppins"/>
                <a:sym typeface="Poppins"/>
              </a:rPr>
              <a:t>Pandas &amp; NumPy – For efficient data manipulation, cleaning, and numerical computations.</a:t>
            </a:r>
          </a:p>
          <a:p>
            <a:pPr algn="l" marL="820303" indent="-410151" lvl="1">
              <a:lnSpc>
                <a:spcPts val="5319"/>
              </a:lnSpc>
              <a:buFont typeface="Arial"/>
              <a:buChar char="•"/>
            </a:pPr>
            <a:r>
              <a:rPr lang="en-US" sz="3799">
                <a:solidFill>
                  <a:srgbClr val="FFFFFF"/>
                </a:solidFill>
                <a:latin typeface="Poppins"/>
                <a:ea typeface="Poppins"/>
                <a:cs typeface="Poppins"/>
                <a:sym typeface="Poppins"/>
              </a:rPr>
              <a:t>Matplotlib &amp; Seaborn – For creating detailed and visually appealing data visualizations to understand patterns and trends.</a:t>
            </a:r>
          </a:p>
          <a:p>
            <a:pPr algn="l" marL="820303" indent="-410151" lvl="1">
              <a:lnSpc>
                <a:spcPts val="5319"/>
              </a:lnSpc>
              <a:buFont typeface="Arial"/>
              <a:buChar char="•"/>
            </a:pPr>
            <a:r>
              <a:rPr lang="en-US" sz="3799">
                <a:solidFill>
                  <a:srgbClr val="FFFFFF"/>
                </a:solidFill>
                <a:latin typeface="Poppins"/>
                <a:ea typeface="Poppins"/>
                <a:cs typeface="Poppins"/>
                <a:sym typeface="Poppins"/>
              </a:rPr>
              <a:t>Scikit-learn – For building, training, and evaluating machine learning models for song popularity prediction.</a:t>
            </a:r>
          </a:p>
          <a:p>
            <a:pPr algn="l" marL="820303" indent="-410151" lvl="1">
              <a:lnSpc>
                <a:spcPts val="5319"/>
              </a:lnSpc>
              <a:buFont typeface="Arial"/>
              <a:buChar char="•"/>
            </a:pPr>
            <a:r>
              <a:rPr lang="en-US" sz="3799">
                <a:solidFill>
                  <a:srgbClr val="FFFFFF"/>
                </a:solidFill>
                <a:latin typeface="Poppins"/>
                <a:ea typeface="Poppins"/>
                <a:cs typeface="Poppins"/>
                <a:sym typeface="Poppins"/>
              </a:rPr>
              <a:t>Jupyter Notebook – An interactive development environment for writing code, visualizing data, and documenting the workflow.</a:t>
            </a:r>
          </a:p>
          <a:p>
            <a:pPr algn="l">
              <a:lnSpc>
                <a:spcPts val="5078"/>
              </a:lnSpc>
              <a:spcBef>
                <a:spcPct val="0"/>
              </a:spcBef>
            </a:pPr>
          </a:p>
        </p:txBody>
      </p:sp>
      <p:sp>
        <p:nvSpPr>
          <p:cNvPr name="Freeform 8" id="8"/>
          <p:cNvSpPr/>
          <p:nvPr/>
        </p:nvSpPr>
        <p:spPr>
          <a:xfrm flipH="false" flipV="false" rot="0">
            <a:off x="-451210" y="8249984"/>
            <a:ext cx="6171987" cy="6289923"/>
          </a:xfrm>
          <a:custGeom>
            <a:avLst/>
            <a:gdLst/>
            <a:ahLst/>
            <a:cxnLst/>
            <a:rect r="r" b="b" t="t" l="l"/>
            <a:pathLst>
              <a:path h="6289923" w="6171987">
                <a:moveTo>
                  <a:pt x="0" y="0"/>
                </a:moveTo>
                <a:lnTo>
                  <a:pt x="6171987" y="0"/>
                </a:lnTo>
                <a:lnTo>
                  <a:pt x="6171987" y="6289923"/>
                </a:lnTo>
                <a:lnTo>
                  <a:pt x="0" y="6289923"/>
                </a:lnTo>
                <a:lnTo>
                  <a:pt x="0" y="0"/>
                </a:lnTo>
                <a:close/>
              </a:path>
            </a:pathLst>
          </a:custGeom>
          <a:blipFill>
            <a:blip r:embed="rId5">
              <a:alphaModFix amt="80000"/>
            </a:blip>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E022B"/>
        </a:solidFill>
      </p:bgPr>
    </p:bg>
    <p:spTree>
      <p:nvGrpSpPr>
        <p:cNvPr id="1" name=""/>
        <p:cNvGrpSpPr/>
        <p:nvPr/>
      </p:nvGrpSpPr>
      <p:grpSpPr>
        <a:xfrm>
          <a:off x="0" y="0"/>
          <a:ext cx="0" cy="0"/>
          <a:chOff x="0" y="0"/>
          <a:chExt cx="0" cy="0"/>
        </a:xfrm>
      </p:grpSpPr>
      <p:sp>
        <p:nvSpPr>
          <p:cNvPr name="Freeform 2" id="2"/>
          <p:cNvSpPr/>
          <p:nvPr/>
        </p:nvSpPr>
        <p:spPr>
          <a:xfrm flipH="false" flipV="false" rot="0">
            <a:off x="456972" y="1732322"/>
            <a:ext cx="5712886" cy="5325670"/>
          </a:xfrm>
          <a:custGeom>
            <a:avLst/>
            <a:gdLst/>
            <a:ahLst/>
            <a:cxnLst/>
            <a:rect r="r" b="b" t="t" l="l"/>
            <a:pathLst>
              <a:path h="5325670" w="5712886">
                <a:moveTo>
                  <a:pt x="0" y="0"/>
                </a:moveTo>
                <a:lnTo>
                  <a:pt x="5712887" y="0"/>
                </a:lnTo>
                <a:lnTo>
                  <a:pt x="5712887" y="5325670"/>
                </a:lnTo>
                <a:lnTo>
                  <a:pt x="0" y="5325670"/>
                </a:lnTo>
                <a:lnTo>
                  <a:pt x="0" y="0"/>
                </a:lnTo>
                <a:close/>
              </a:path>
            </a:pathLst>
          </a:custGeom>
          <a:blipFill>
            <a:blip r:embed="rId2"/>
            <a:stretch>
              <a:fillRect l="-10560" t="0" r="-15202" b="0"/>
            </a:stretch>
          </a:blipFill>
        </p:spPr>
      </p:sp>
      <p:sp>
        <p:nvSpPr>
          <p:cNvPr name="TextBox 3" id="3"/>
          <p:cNvSpPr txBox="true"/>
          <p:nvPr/>
        </p:nvSpPr>
        <p:spPr>
          <a:xfrm rot="0">
            <a:off x="6976055" y="2118835"/>
            <a:ext cx="11607741" cy="977544"/>
          </a:xfrm>
          <a:prstGeom prst="rect">
            <a:avLst/>
          </a:prstGeom>
        </p:spPr>
        <p:txBody>
          <a:bodyPr anchor="t" rtlCol="false" tIns="0" lIns="0" bIns="0" rIns="0">
            <a:spAutoFit/>
          </a:bodyPr>
          <a:lstStyle/>
          <a:p>
            <a:pPr algn="l" marL="817378" indent="-408689" lvl="1">
              <a:lnSpc>
                <a:spcPts val="3520"/>
              </a:lnSpc>
              <a:buFont typeface="Arial"/>
              <a:buChar char="•"/>
            </a:pPr>
            <a:r>
              <a:rPr lang="en-US" b="true" sz="3785">
                <a:solidFill>
                  <a:srgbClr val="FFFFFF"/>
                </a:solidFill>
                <a:latin typeface="Codec Pro Bold"/>
                <a:ea typeface="Codec Pro Bold"/>
                <a:cs typeface="Codec Pro Bold"/>
                <a:sym typeface="Codec Pro Bold"/>
              </a:rPr>
              <a:t>Correlation Heatmap</a:t>
            </a:r>
            <a:r>
              <a:rPr lang="en-US" b="true" sz="3785" strike="noStrike" u="none">
                <a:solidFill>
                  <a:srgbClr val="FFFFFF"/>
                </a:solidFill>
                <a:latin typeface="Codec Pro Bold"/>
                <a:ea typeface="Codec Pro Bold"/>
                <a:cs typeface="Codec Pro Bold"/>
                <a:sym typeface="Codec Pro Bold"/>
              </a:rPr>
              <a:t> of Numeric Features</a:t>
            </a:r>
          </a:p>
          <a:p>
            <a:pPr algn="l">
              <a:lnSpc>
                <a:spcPts val="3520"/>
              </a:lnSpc>
            </a:pPr>
          </a:p>
        </p:txBody>
      </p:sp>
      <p:sp>
        <p:nvSpPr>
          <p:cNvPr name="Freeform 4" id="4"/>
          <p:cNvSpPr/>
          <p:nvPr/>
        </p:nvSpPr>
        <p:spPr>
          <a:xfrm flipH="false" flipV="false" rot="0">
            <a:off x="2516847" y="3096378"/>
            <a:ext cx="6128176" cy="5014498"/>
          </a:xfrm>
          <a:custGeom>
            <a:avLst/>
            <a:gdLst/>
            <a:ahLst/>
            <a:cxnLst/>
            <a:rect r="r" b="b" t="t" l="l"/>
            <a:pathLst>
              <a:path h="5014498" w="6128176">
                <a:moveTo>
                  <a:pt x="0" y="0"/>
                </a:moveTo>
                <a:lnTo>
                  <a:pt x="6128176" y="0"/>
                </a:lnTo>
                <a:lnTo>
                  <a:pt x="6128176" y="5014498"/>
                </a:lnTo>
                <a:lnTo>
                  <a:pt x="0" y="5014498"/>
                </a:lnTo>
                <a:lnTo>
                  <a:pt x="0" y="0"/>
                </a:lnTo>
                <a:close/>
              </a:path>
            </a:pathLst>
          </a:custGeom>
          <a:blipFill>
            <a:blip r:embed="rId3"/>
            <a:stretch>
              <a:fillRect l="-8004" t="0" r="-8004" b="0"/>
            </a:stretch>
          </a:blipFill>
        </p:spPr>
      </p:sp>
      <p:sp>
        <p:nvSpPr>
          <p:cNvPr name="Freeform 5" id="5"/>
          <p:cNvSpPr/>
          <p:nvPr/>
        </p:nvSpPr>
        <p:spPr>
          <a:xfrm flipH="false" flipV="false" rot="0">
            <a:off x="4510468" y="5313908"/>
            <a:ext cx="7126379" cy="3944392"/>
          </a:xfrm>
          <a:custGeom>
            <a:avLst/>
            <a:gdLst/>
            <a:ahLst/>
            <a:cxnLst/>
            <a:rect r="r" b="b" t="t" l="l"/>
            <a:pathLst>
              <a:path h="3944392" w="7126379">
                <a:moveTo>
                  <a:pt x="0" y="0"/>
                </a:moveTo>
                <a:lnTo>
                  <a:pt x="7126379" y="0"/>
                </a:lnTo>
                <a:lnTo>
                  <a:pt x="7126379" y="3944392"/>
                </a:lnTo>
                <a:lnTo>
                  <a:pt x="0" y="3944392"/>
                </a:lnTo>
                <a:lnTo>
                  <a:pt x="0" y="0"/>
                </a:lnTo>
                <a:close/>
              </a:path>
            </a:pathLst>
          </a:custGeom>
          <a:blipFill>
            <a:blip r:embed="rId4"/>
            <a:stretch>
              <a:fillRect l="-1249" t="0" r="-1249" b="0"/>
            </a:stretch>
          </a:blipFill>
        </p:spPr>
      </p:sp>
      <p:sp>
        <p:nvSpPr>
          <p:cNvPr name="TextBox 6" id="6"/>
          <p:cNvSpPr txBox="true"/>
          <p:nvPr/>
        </p:nvSpPr>
        <p:spPr>
          <a:xfrm rot="0">
            <a:off x="11392926" y="6089906"/>
            <a:ext cx="6895074" cy="1389188"/>
          </a:xfrm>
          <a:prstGeom prst="rect">
            <a:avLst/>
          </a:prstGeom>
        </p:spPr>
        <p:txBody>
          <a:bodyPr anchor="t" rtlCol="false" tIns="0" lIns="0" bIns="0" rIns="0">
            <a:spAutoFit/>
          </a:bodyPr>
          <a:lstStyle/>
          <a:p>
            <a:pPr algn="ctr" marL="822056" indent="-411028" lvl="1">
              <a:lnSpc>
                <a:spcPts val="5330"/>
              </a:lnSpc>
              <a:buFont typeface="Arial"/>
              <a:buChar char="•"/>
            </a:pPr>
            <a:r>
              <a:rPr lang="en-US" b="true" sz="3807">
                <a:solidFill>
                  <a:srgbClr val="FFFFFF"/>
                </a:solidFill>
                <a:latin typeface="Codec Pro Bold"/>
                <a:ea typeface="Codec Pro Bold"/>
                <a:cs typeface="Codec Pro Bold"/>
                <a:sym typeface="Codec Pro Bold"/>
              </a:rPr>
              <a:t> Top 20 Artists by Average Popularity</a:t>
            </a:r>
          </a:p>
        </p:txBody>
      </p:sp>
      <p:sp>
        <p:nvSpPr>
          <p:cNvPr name="TextBox 7" id="7"/>
          <p:cNvSpPr txBox="true"/>
          <p:nvPr/>
        </p:nvSpPr>
        <p:spPr>
          <a:xfrm rot="0">
            <a:off x="9471174" y="3958733"/>
            <a:ext cx="8207573" cy="729973"/>
          </a:xfrm>
          <a:prstGeom prst="rect">
            <a:avLst/>
          </a:prstGeom>
        </p:spPr>
        <p:txBody>
          <a:bodyPr anchor="t" rtlCol="false" tIns="0" lIns="0" bIns="0" rIns="0">
            <a:spAutoFit/>
          </a:bodyPr>
          <a:lstStyle/>
          <a:p>
            <a:pPr algn="ctr" marL="838967" indent="-419484" lvl="1">
              <a:lnSpc>
                <a:spcPts val="5440"/>
              </a:lnSpc>
              <a:buFont typeface="Arial"/>
              <a:buChar char="•"/>
            </a:pPr>
            <a:r>
              <a:rPr lang="en-US" b="true" sz="3885">
                <a:solidFill>
                  <a:srgbClr val="FFFFFF"/>
                </a:solidFill>
                <a:latin typeface="Codec Pro Bold"/>
                <a:ea typeface="Codec Pro Bold"/>
                <a:cs typeface="Codec Pro Bold"/>
                <a:sym typeface="Codec Pro Bold"/>
              </a:rPr>
              <a:t> Energy vs Danceability by Yesr </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E022B"/>
        </a:solidFill>
      </p:bgPr>
    </p:bg>
    <p:spTree>
      <p:nvGrpSpPr>
        <p:cNvPr id="1" name=""/>
        <p:cNvGrpSpPr/>
        <p:nvPr/>
      </p:nvGrpSpPr>
      <p:grpSpPr>
        <a:xfrm>
          <a:off x="0" y="0"/>
          <a:ext cx="0" cy="0"/>
          <a:chOff x="0" y="0"/>
          <a:chExt cx="0" cy="0"/>
        </a:xfrm>
      </p:grpSpPr>
      <p:sp>
        <p:nvSpPr>
          <p:cNvPr name="TextBox 2" id="2"/>
          <p:cNvSpPr txBox="true"/>
          <p:nvPr/>
        </p:nvSpPr>
        <p:spPr>
          <a:xfrm rot="0">
            <a:off x="9682364" y="1623817"/>
            <a:ext cx="8276974" cy="2638849"/>
          </a:xfrm>
          <a:prstGeom prst="rect">
            <a:avLst/>
          </a:prstGeom>
        </p:spPr>
        <p:txBody>
          <a:bodyPr anchor="t" rtlCol="false" tIns="0" lIns="0" bIns="0" rIns="0">
            <a:spAutoFit/>
          </a:bodyPr>
          <a:lstStyle/>
          <a:p>
            <a:pPr algn="l" marL="806019" indent="-403009" lvl="1">
              <a:lnSpc>
                <a:spcPts val="5226"/>
              </a:lnSpc>
              <a:spcBef>
                <a:spcPct val="0"/>
              </a:spcBef>
              <a:buFont typeface="Arial"/>
              <a:buChar char="•"/>
            </a:pPr>
            <a:r>
              <a:rPr lang="en-US" sz="3733" strike="noStrike" u="none">
                <a:solidFill>
                  <a:srgbClr val="FFFFFF"/>
                </a:solidFill>
                <a:latin typeface="Poppins"/>
                <a:ea typeface="Poppins"/>
                <a:cs typeface="Poppins"/>
                <a:sym typeface="Poppins"/>
              </a:rPr>
              <a:t>Strip plot of track popularity by release year, color from light (low) to dark (high).</a:t>
            </a:r>
          </a:p>
          <a:p>
            <a:pPr algn="l">
              <a:lnSpc>
                <a:spcPts val="5226"/>
              </a:lnSpc>
              <a:spcBef>
                <a:spcPct val="0"/>
              </a:spcBef>
            </a:pPr>
          </a:p>
        </p:txBody>
      </p:sp>
      <p:sp>
        <p:nvSpPr>
          <p:cNvPr name="Freeform 3" id="3"/>
          <p:cNvSpPr/>
          <p:nvPr/>
        </p:nvSpPr>
        <p:spPr>
          <a:xfrm flipH="false" flipV="false" rot="0">
            <a:off x="177035" y="1728592"/>
            <a:ext cx="9079243" cy="6290913"/>
          </a:xfrm>
          <a:custGeom>
            <a:avLst/>
            <a:gdLst/>
            <a:ahLst/>
            <a:cxnLst/>
            <a:rect r="r" b="b" t="t" l="l"/>
            <a:pathLst>
              <a:path h="6290913" w="9079243">
                <a:moveTo>
                  <a:pt x="0" y="0"/>
                </a:moveTo>
                <a:lnTo>
                  <a:pt x="9079243" y="0"/>
                </a:lnTo>
                <a:lnTo>
                  <a:pt x="9079243" y="6290913"/>
                </a:lnTo>
                <a:lnTo>
                  <a:pt x="0" y="6290913"/>
                </a:lnTo>
                <a:lnTo>
                  <a:pt x="0" y="0"/>
                </a:lnTo>
                <a:close/>
              </a:path>
            </a:pathLst>
          </a:custGeom>
          <a:blipFill>
            <a:blip r:embed="rId2"/>
            <a:stretch>
              <a:fillRect l="0" t="0" r="0" b="0"/>
            </a:stretch>
          </a:blipFill>
        </p:spPr>
      </p:sp>
      <p:sp>
        <p:nvSpPr>
          <p:cNvPr name="TextBox 4" id="4"/>
          <p:cNvSpPr txBox="true"/>
          <p:nvPr/>
        </p:nvSpPr>
        <p:spPr>
          <a:xfrm rot="0">
            <a:off x="10714583" y="6890886"/>
            <a:ext cx="7017544" cy="729973"/>
          </a:xfrm>
          <a:prstGeom prst="rect">
            <a:avLst/>
          </a:prstGeom>
        </p:spPr>
        <p:txBody>
          <a:bodyPr anchor="t" rtlCol="false" tIns="0" lIns="0" bIns="0" rIns="0">
            <a:spAutoFit/>
          </a:bodyPr>
          <a:lstStyle/>
          <a:p>
            <a:pPr algn="ctr" marL="838967" indent="-419484" lvl="1">
              <a:lnSpc>
                <a:spcPts val="5440"/>
              </a:lnSpc>
              <a:buFont typeface="Arial"/>
              <a:buChar char="•"/>
            </a:pPr>
            <a:r>
              <a:rPr lang="en-US" b="true" sz="3885">
                <a:solidFill>
                  <a:srgbClr val="FFFFFF"/>
                </a:solidFill>
                <a:latin typeface="Codec Pro Bold"/>
                <a:ea typeface="Codec Pro Bold"/>
                <a:cs typeface="Codec Pro Bold"/>
                <a:sym typeface="Codec Pro Bold"/>
              </a:rPr>
              <a:t> </a:t>
            </a:r>
            <a:r>
              <a:rPr lang="en-US" b="true" sz="3885">
                <a:solidFill>
                  <a:srgbClr val="FFFFFF"/>
                </a:solidFill>
                <a:latin typeface="Codec Pro Bold"/>
                <a:ea typeface="Codec Pro Bold"/>
                <a:cs typeface="Codec Pro Bold"/>
                <a:sym typeface="Codec Pro Bold"/>
              </a:rPr>
              <a:t>Popularity Spread by Year</a:t>
            </a:r>
          </a:p>
        </p:txBody>
      </p:sp>
      <p:sp>
        <p:nvSpPr>
          <p:cNvPr name="Freeform 5" id="5"/>
          <p:cNvSpPr/>
          <p:nvPr/>
        </p:nvSpPr>
        <p:spPr>
          <a:xfrm flipH="false" flipV="false" rot="0">
            <a:off x="2174935" y="3827198"/>
            <a:ext cx="8115300" cy="5953000"/>
          </a:xfrm>
          <a:custGeom>
            <a:avLst/>
            <a:gdLst/>
            <a:ahLst/>
            <a:cxnLst/>
            <a:rect r="r" b="b" t="t" l="l"/>
            <a:pathLst>
              <a:path h="5953000" w="8115300">
                <a:moveTo>
                  <a:pt x="0" y="0"/>
                </a:moveTo>
                <a:lnTo>
                  <a:pt x="8115300" y="0"/>
                </a:lnTo>
                <a:lnTo>
                  <a:pt x="8115300" y="5953000"/>
                </a:lnTo>
                <a:lnTo>
                  <a:pt x="0" y="5953000"/>
                </a:lnTo>
                <a:lnTo>
                  <a:pt x="0" y="0"/>
                </a:lnTo>
                <a:close/>
              </a:path>
            </a:pathLst>
          </a:custGeom>
          <a:blipFill>
            <a:blip r:embed="rId3"/>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E022B"/>
        </a:solidFill>
      </p:bgPr>
    </p:bg>
    <p:spTree>
      <p:nvGrpSpPr>
        <p:cNvPr id="1" name=""/>
        <p:cNvGrpSpPr/>
        <p:nvPr/>
      </p:nvGrpSpPr>
      <p:grpSpPr>
        <a:xfrm>
          <a:off x="0" y="0"/>
          <a:ext cx="0" cy="0"/>
          <a:chOff x="0" y="0"/>
          <a:chExt cx="0" cy="0"/>
        </a:xfrm>
      </p:grpSpPr>
      <p:sp>
        <p:nvSpPr>
          <p:cNvPr name="TextBox 2" id="2"/>
          <p:cNvSpPr txBox="true"/>
          <p:nvPr/>
        </p:nvSpPr>
        <p:spPr>
          <a:xfrm rot="0">
            <a:off x="11942005" y="7039125"/>
            <a:ext cx="5934726" cy="1521231"/>
          </a:xfrm>
          <a:prstGeom prst="rect">
            <a:avLst/>
          </a:prstGeom>
        </p:spPr>
        <p:txBody>
          <a:bodyPr anchor="t" rtlCol="false" tIns="0" lIns="0" bIns="0" rIns="0">
            <a:spAutoFit/>
          </a:bodyPr>
          <a:lstStyle/>
          <a:p>
            <a:pPr algn="l" marL="882146" indent="-441073" lvl="1">
              <a:lnSpc>
                <a:spcPts val="3799"/>
              </a:lnSpc>
              <a:buFont typeface="Arial"/>
              <a:buChar char="•"/>
            </a:pPr>
            <a:r>
              <a:rPr lang="en-US" b="true" sz="4085">
                <a:solidFill>
                  <a:srgbClr val="FFFFFF"/>
                </a:solidFill>
                <a:latin typeface="Codec Pro Bold"/>
                <a:ea typeface="Codec Pro Bold"/>
                <a:cs typeface="Codec Pro Bold"/>
                <a:sym typeface="Codec Pro Bold"/>
              </a:rPr>
              <a:t> Encoding and   Train -Test Split</a:t>
            </a:r>
          </a:p>
          <a:p>
            <a:pPr algn="l">
              <a:lnSpc>
                <a:spcPts val="3799"/>
              </a:lnSpc>
            </a:pPr>
          </a:p>
        </p:txBody>
      </p:sp>
      <p:sp>
        <p:nvSpPr>
          <p:cNvPr name="Freeform 3" id="3"/>
          <p:cNvSpPr/>
          <p:nvPr/>
        </p:nvSpPr>
        <p:spPr>
          <a:xfrm flipH="false" flipV="false" rot="0">
            <a:off x="812829" y="666156"/>
            <a:ext cx="7015902" cy="7109772"/>
          </a:xfrm>
          <a:custGeom>
            <a:avLst/>
            <a:gdLst/>
            <a:ahLst/>
            <a:cxnLst/>
            <a:rect r="r" b="b" t="t" l="l"/>
            <a:pathLst>
              <a:path h="7109772" w="7015902">
                <a:moveTo>
                  <a:pt x="0" y="0"/>
                </a:moveTo>
                <a:lnTo>
                  <a:pt x="7015902" y="0"/>
                </a:lnTo>
                <a:lnTo>
                  <a:pt x="7015902" y="7109772"/>
                </a:lnTo>
                <a:lnTo>
                  <a:pt x="0" y="7109772"/>
                </a:lnTo>
                <a:lnTo>
                  <a:pt x="0" y="0"/>
                </a:lnTo>
                <a:close/>
              </a:path>
            </a:pathLst>
          </a:custGeom>
          <a:blipFill>
            <a:blip r:embed="rId2"/>
            <a:stretch>
              <a:fillRect l="-10854" t="0" r="-3489" b="0"/>
            </a:stretch>
          </a:blipFill>
        </p:spPr>
      </p:sp>
      <p:sp>
        <p:nvSpPr>
          <p:cNvPr name="Freeform 4" id="4"/>
          <p:cNvSpPr/>
          <p:nvPr/>
        </p:nvSpPr>
        <p:spPr>
          <a:xfrm flipH="false" flipV="false" rot="0">
            <a:off x="2310483" y="4802961"/>
            <a:ext cx="9631522" cy="4931986"/>
          </a:xfrm>
          <a:custGeom>
            <a:avLst/>
            <a:gdLst/>
            <a:ahLst/>
            <a:cxnLst/>
            <a:rect r="r" b="b" t="t" l="l"/>
            <a:pathLst>
              <a:path h="4931986" w="9631522">
                <a:moveTo>
                  <a:pt x="0" y="0"/>
                </a:moveTo>
                <a:lnTo>
                  <a:pt x="9631522" y="0"/>
                </a:lnTo>
                <a:lnTo>
                  <a:pt x="9631522" y="4931986"/>
                </a:lnTo>
                <a:lnTo>
                  <a:pt x="0" y="4931986"/>
                </a:lnTo>
                <a:lnTo>
                  <a:pt x="0" y="0"/>
                </a:lnTo>
                <a:close/>
              </a:path>
            </a:pathLst>
          </a:custGeom>
          <a:blipFill>
            <a:blip r:embed="rId3"/>
            <a:stretch>
              <a:fillRect l="0" t="-814" r="-22811" b="-814"/>
            </a:stretch>
          </a:blipFill>
        </p:spPr>
      </p:sp>
      <p:sp>
        <p:nvSpPr>
          <p:cNvPr name="TextBox 5" id="5"/>
          <p:cNvSpPr txBox="true"/>
          <p:nvPr/>
        </p:nvSpPr>
        <p:spPr>
          <a:xfrm rot="0">
            <a:off x="8906967" y="754755"/>
            <a:ext cx="2051645" cy="762993"/>
          </a:xfrm>
          <a:prstGeom prst="rect">
            <a:avLst/>
          </a:prstGeom>
        </p:spPr>
        <p:txBody>
          <a:bodyPr anchor="t" rtlCol="false" tIns="0" lIns="0" bIns="0" rIns="0">
            <a:spAutoFit/>
          </a:bodyPr>
          <a:lstStyle/>
          <a:p>
            <a:pPr algn="ctr">
              <a:lnSpc>
                <a:spcPts val="5720"/>
              </a:lnSpc>
              <a:spcBef>
                <a:spcPct val="0"/>
              </a:spcBef>
            </a:pPr>
            <a:r>
              <a:rPr lang="en-US" b="true" sz="4085">
                <a:solidFill>
                  <a:srgbClr val="FFFFFF"/>
                </a:solidFill>
                <a:latin typeface="Codec Pro Bold"/>
                <a:ea typeface="Codec Pro Bold"/>
                <a:cs typeface="Codec Pro Bold"/>
                <a:sym typeface="Codec Pro Bold"/>
              </a:rPr>
              <a:t>Pair Plot</a:t>
            </a:r>
          </a:p>
        </p:txBody>
      </p:sp>
      <p:sp>
        <p:nvSpPr>
          <p:cNvPr name="TextBox 6" id="6"/>
          <p:cNvSpPr txBox="true"/>
          <p:nvPr/>
        </p:nvSpPr>
        <p:spPr>
          <a:xfrm rot="0">
            <a:off x="9144000" y="1464408"/>
            <a:ext cx="8934298" cy="2934693"/>
          </a:xfrm>
          <a:prstGeom prst="rect">
            <a:avLst/>
          </a:prstGeom>
        </p:spPr>
        <p:txBody>
          <a:bodyPr anchor="t" rtlCol="false" tIns="0" lIns="0" bIns="0" rIns="0">
            <a:spAutoFit/>
          </a:bodyPr>
          <a:lstStyle/>
          <a:p>
            <a:pPr algn="l" marL="882146" indent="-441073" lvl="1">
              <a:lnSpc>
                <a:spcPts val="5720"/>
              </a:lnSpc>
              <a:buFont typeface="Arial"/>
              <a:buChar char="•"/>
            </a:pPr>
            <a:r>
              <a:rPr lang="en-US" b="true" sz="4085">
                <a:solidFill>
                  <a:srgbClr val="FFFFFF"/>
                </a:solidFill>
                <a:latin typeface="Codec Pro Bold"/>
                <a:ea typeface="Codec Pro Bold"/>
                <a:cs typeface="Codec Pro Bold"/>
                <a:sym typeface="Codec Pro Bold"/>
              </a:rPr>
              <a:t>Pair plot showing relationships between popularity, energy, danceability, valence, and acousticness.</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E022B"/>
        </a:solidFill>
      </p:bgPr>
    </p:bg>
    <p:spTree>
      <p:nvGrpSpPr>
        <p:cNvPr id="1" name=""/>
        <p:cNvGrpSpPr/>
        <p:nvPr/>
      </p:nvGrpSpPr>
      <p:grpSpPr>
        <a:xfrm>
          <a:off x="0" y="0"/>
          <a:ext cx="0" cy="0"/>
          <a:chOff x="0" y="0"/>
          <a:chExt cx="0" cy="0"/>
        </a:xfrm>
      </p:grpSpPr>
      <p:sp>
        <p:nvSpPr>
          <p:cNvPr name="Freeform 2" id="2"/>
          <p:cNvSpPr/>
          <p:nvPr/>
        </p:nvSpPr>
        <p:spPr>
          <a:xfrm flipH="false" flipV="false" rot="0">
            <a:off x="850564" y="1612443"/>
            <a:ext cx="5991943" cy="2207155"/>
          </a:xfrm>
          <a:custGeom>
            <a:avLst/>
            <a:gdLst/>
            <a:ahLst/>
            <a:cxnLst/>
            <a:rect r="r" b="b" t="t" l="l"/>
            <a:pathLst>
              <a:path h="2207155" w="5991943">
                <a:moveTo>
                  <a:pt x="0" y="0"/>
                </a:moveTo>
                <a:lnTo>
                  <a:pt x="5991943" y="0"/>
                </a:lnTo>
                <a:lnTo>
                  <a:pt x="5991943" y="2207155"/>
                </a:lnTo>
                <a:lnTo>
                  <a:pt x="0" y="2207155"/>
                </a:lnTo>
                <a:lnTo>
                  <a:pt x="0" y="0"/>
                </a:lnTo>
                <a:close/>
              </a:path>
            </a:pathLst>
          </a:custGeom>
          <a:blipFill>
            <a:blip r:embed="rId2"/>
            <a:stretch>
              <a:fillRect l="0" t="0" r="-30198" b="-3616"/>
            </a:stretch>
          </a:blipFill>
        </p:spPr>
      </p:sp>
      <p:sp>
        <p:nvSpPr>
          <p:cNvPr name="TextBox 3" id="3"/>
          <p:cNvSpPr txBox="true"/>
          <p:nvPr/>
        </p:nvSpPr>
        <p:spPr>
          <a:xfrm rot="0">
            <a:off x="7223097" y="2179902"/>
            <a:ext cx="7922221" cy="665504"/>
          </a:xfrm>
          <a:prstGeom prst="rect">
            <a:avLst/>
          </a:prstGeom>
        </p:spPr>
        <p:txBody>
          <a:bodyPr anchor="t" rtlCol="false" tIns="0" lIns="0" bIns="0" rIns="0">
            <a:spAutoFit/>
          </a:bodyPr>
          <a:lstStyle/>
          <a:p>
            <a:pPr algn="l" marL="1011681" indent="-505841" lvl="1">
              <a:lnSpc>
                <a:spcPts val="4357"/>
              </a:lnSpc>
              <a:buFont typeface="Arial"/>
              <a:buChar char="•"/>
            </a:pPr>
            <a:r>
              <a:rPr lang="en-US" b="true" sz="4685" strike="noStrike" u="none">
                <a:solidFill>
                  <a:srgbClr val="FFFFFF"/>
                </a:solidFill>
                <a:latin typeface="Codec Pro Bold"/>
                <a:ea typeface="Codec Pro Bold"/>
                <a:cs typeface="Codec Pro Bold"/>
                <a:sym typeface="Codec Pro Bold"/>
              </a:rPr>
              <a:t>Linear Regression Model</a:t>
            </a:r>
          </a:p>
        </p:txBody>
      </p:sp>
      <p:sp>
        <p:nvSpPr>
          <p:cNvPr name="Freeform 4" id="4"/>
          <p:cNvSpPr/>
          <p:nvPr/>
        </p:nvSpPr>
        <p:spPr>
          <a:xfrm flipH="false" flipV="false" rot="0">
            <a:off x="-1373696" y="-4677480"/>
            <a:ext cx="6171987" cy="6289923"/>
          </a:xfrm>
          <a:custGeom>
            <a:avLst/>
            <a:gdLst/>
            <a:ahLst/>
            <a:cxnLst/>
            <a:rect r="r" b="b" t="t" l="l"/>
            <a:pathLst>
              <a:path h="6289923" w="6171987">
                <a:moveTo>
                  <a:pt x="0" y="0"/>
                </a:moveTo>
                <a:lnTo>
                  <a:pt x="6171987" y="0"/>
                </a:lnTo>
                <a:lnTo>
                  <a:pt x="6171987" y="6289923"/>
                </a:lnTo>
                <a:lnTo>
                  <a:pt x="0" y="6289923"/>
                </a:lnTo>
                <a:lnTo>
                  <a:pt x="0" y="0"/>
                </a:lnTo>
                <a:close/>
              </a:path>
            </a:pathLst>
          </a:custGeom>
          <a:blipFill>
            <a:blip r:embed="rId3">
              <a:alphaModFix amt="80000"/>
            </a:blip>
            <a:stretch>
              <a:fillRect l="0" t="0" r="0" b="0"/>
            </a:stretch>
          </a:blipFill>
        </p:spPr>
      </p:sp>
      <p:sp>
        <p:nvSpPr>
          <p:cNvPr name="Freeform 5" id="5"/>
          <p:cNvSpPr/>
          <p:nvPr/>
        </p:nvSpPr>
        <p:spPr>
          <a:xfrm flipH="false" flipV="false" rot="0">
            <a:off x="2972013" y="7142038"/>
            <a:ext cx="6171987" cy="6289923"/>
          </a:xfrm>
          <a:custGeom>
            <a:avLst/>
            <a:gdLst/>
            <a:ahLst/>
            <a:cxnLst/>
            <a:rect r="r" b="b" t="t" l="l"/>
            <a:pathLst>
              <a:path h="6289923" w="6171987">
                <a:moveTo>
                  <a:pt x="0" y="0"/>
                </a:moveTo>
                <a:lnTo>
                  <a:pt x="6171987" y="0"/>
                </a:lnTo>
                <a:lnTo>
                  <a:pt x="6171987" y="6289924"/>
                </a:lnTo>
                <a:lnTo>
                  <a:pt x="0" y="6289924"/>
                </a:lnTo>
                <a:lnTo>
                  <a:pt x="0" y="0"/>
                </a:lnTo>
                <a:close/>
              </a:path>
            </a:pathLst>
          </a:custGeom>
          <a:blipFill>
            <a:blip r:embed="rId3">
              <a:alphaModFix amt="80000"/>
            </a:blip>
            <a:stretch>
              <a:fillRect l="0" t="0" r="0" b="0"/>
            </a:stretch>
          </a:blipFill>
        </p:spPr>
      </p:sp>
      <p:sp>
        <p:nvSpPr>
          <p:cNvPr name="Freeform 6" id="6"/>
          <p:cNvSpPr/>
          <p:nvPr/>
        </p:nvSpPr>
        <p:spPr>
          <a:xfrm flipH="false" flipV="false" rot="0">
            <a:off x="850564" y="4170462"/>
            <a:ext cx="6753123" cy="5943153"/>
          </a:xfrm>
          <a:custGeom>
            <a:avLst/>
            <a:gdLst/>
            <a:ahLst/>
            <a:cxnLst/>
            <a:rect r="r" b="b" t="t" l="l"/>
            <a:pathLst>
              <a:path h="5943153" w="6753123">
                <a:moveTo>
                  <a:pt x="0" y="0"/>
                </a:moveTo>
                <a:lnTo>
                  <a:pt x="6753123" y="0"/>
                </a:lnTo>
                <a:lnTo>
                  <a:pt x="6753123" y="5943153"/>
                </a:lnTo>
                <a:lnTo>
                  <a:pt x="0" y="5943153"/>
                </a:lnTo>
                <a:lnTo>
                  <a:pt x="0" y="0"/>
                </a:lnTo>
                <a:close/>
              </a:path>
            </a:pathLst>
          </a:custGeom>
          <a:blipFill>
            <a:blip r:embed="rId4"/>
            <a:stretch>
              <a:fillRect l="0" t="0" r="0" b="0"/>
            </a:stretch>
          </a:blipFill>
        </p:spPr>
      </p:sp>
      <p:sp>
        <p:nvSpPr>
          <p:cNvPr name="TextBox 7" id="7"/>
          <p:cNvSpPr txBox="true"/>
          <p:nvPr/>
        </p:nvSpPr>
        <p:spPr>
          <a:xfrm rot="0">
            <a:off x="8517112" y="5809932"/>
            <a:ext cx="6578104" cy="871578"/>
          </a:xfrm>
          <a:prstGeom prst="rect">
            <a:avLst/>
          </a:prstGeom>
        </p:spPr>
        <p:txBody>
          <a:bodyPr anchor="t" rtlCol="false" tIns="0" lIns="0" bIns="0" rIns="0">
            <a:spAutoFit/>
          </a:bodyPr>
          <a:lstStyle/>
          <a:p>
            <a:pPr algn="ctr" marL="1011683" indent="-505842" lvl="1">
              <a:lnSpc>
                <a:spcPts val="6560"/>
              </a:lnSpc>
              <a:buFont typeface="Arial"/>
              <a:buChar char="•"/>
            </a:pPr>
            <a:r>
              <a:rPr lang="en-US" b="true" sz="4685">
                <a:solidFill>
                  <a:srgbClr val="FFFFFF"/>
                </a:solidFill>
                <a:latin typeface="Codec Pro Bold"/>
                <a:ea typeface="Codec Pro Bold"/>
                <a:cs typeface="Codec Pro Bold"/>
                <a:sym typeface="Codec Pro Bold"/>
              </a:rPr>
              <a:t>Model Performance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DAGwJiVqFkM</dc:identifier>
  <dcterms:modified xsi:type="dcterms:W3CDTF">2011-08-01T06:04:30Z</dcterms:modified>
  <cp:revision>1</cp:revision>
  <dc:title>spotify music data setanalysis and prediction</dc:title>
</cp:coreProperties>
</file>